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2"/>
  </p:notesMasterIdLst>
  <p:handoutMasterIdLst>
    <p:handoutMasterId r:id="rId33"/>
  </p:handoutMasterIdLst>
  <p:sldIdLst>
    <p:sldId id="296" r:id="rId5"/>
    <p:sldId id="302" r:id="rId6"/>
    <p:sldId id="257" r:id="rId7"/>
    <p:sldId id="258" r:id="rId8"/>
    <p:sldId id="297" r:id="rId9"/>
    <p:sldId id="259" r:id="rId10"/>
    <p:sldId id="261" r:id="rId11"/>
    <p:sldId id="293" r:id="rId12"/>
    <p:sldId id="262" r:id="rId13"/>
    <p:sldId id="310" r:id="rId14"/>
    <p:sldId id="309" r:id="rId15"/>
    <p:sldId id="270" r:id="rId16"/>
    <p:sldId id="306" r:id="rId17"/>
    <p:sldId id="291" r:id="rId18"/>
    <p:sldId id="279" r:id="rId19"/>
    <p:sldId id="280" r:id="rId20"/>
    <p:sldId id="281" r:id="rId21"/>
    <p:sldId id="294" r:id="rId22"/>
    <p:sldId id="282" r:id="rId23"/>
    <p:sldId id="283" r:id="rId24"/>
    <p:sldId id="284" r:id="rId25"/>
    <p:sldId id="285" r:id="rId26"/>
    <p:sldId id="286" r:id="rId27"/>
    <p:sldId id="303" r:id="rId28"/>
    <p:sldId id="287" r:id="rId29"/>
    <p:sldId id="288" r:id="rId30"/>
    <p:sldId id="30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88B049-66AE-47F8-974E-C16E47ED7131}">
          <p14:sldIdLst>
            <p14:sldId id="296"/>
            <p14:sldId id="302"/>
            <p14:sldId id="257"/>
            <p14:sldId id="258"/>
            <p14:sldId id="297"/>
            <p14:sldId id="259"/>
            <p14:sldId id="261"/>
            <p14:sldId id="293"/>
            <p14:sldId id="262"/>
            <p14:sldId id="310"/>
            <p14:sldId id="309"/>
            <p14:sldId id="270"/>
            <p14:sldId id="306"/>
            <p14:sldId id="291"/>
            <p14:sldId id="279"/>
            <p14:sldId id="280"/>
            <p14:sldId id="281"/>
            <p14:sldId id="294"/>
            <p14:sldId id="282"/>
            <p14:sldId id="283"/>
            <p14:sldId id="284"/>
            <p14:sldId id="285"/>
            <p14:sldId id="286"/>
            <p14:sldId id="303"/>
            <p14:sldId id="287"/>
            <p14:sldId id="288"/>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Hay" initials="T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1" autoAdjust="0"/>
    <p:restoredTop sz="89660" autoAdjust="0"/>
  </p:normalViewPr>
  <p:slideViewPr>
    <p:cSldViewPr>
      <p:cViewPr varScale="1">
        <p:scale>
          <a:sx n="114" d="100"/>
          <a:sy n="114" d="100"/>
        </p:scale>
        <p:origin x="26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A8687EC4-5CDB-4166-ADEA-A9A3166ED979}" type="datetimeFigureOut">
              <a:rPr lang="en-US" smtClean="0"/>
              <a:t>5/19/20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0231974C-FC14-4234-AC70-C255495CB083}" type="slidenum">
              <a:rPr lang="en-US" smtClean="0"/>
              <a:t>‹#›</a:t>
            </a:fld>
            <a:endParaRPr lang="en-US" dirty="0"/>
          </a:p>
        </p:txBody>
      </p:sp>
    </p:spTree>
    <p:extLst>
      <p:ext uri="{BB962C8B-B14F-4D97-AF65-F5344CB8AC3E}">
        <p14:creationId xmlns:p14="http://schemas.microsoft.com/office/powerpoint/2010/main" val="2542880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89A8DD2A-F13C-4988-B452-F8F8885F7D69}" type="datetimeFigureOut">
              <a:rPr lang="en-US" smtClean="0"/>
              <a:t>5/19/20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1EEBE922-AC41-43A4-8240-8F0BDE3189A8}" type="slidenum">
              <a:rPr lang="en-US" smtClean="0"/>
              <a:t>‹#›</a:t>
            </a:fld>
            <a:endParaRPr lang="en-US" dirty="0"/>
          </a:p>
        </p:txBody>
      </p:sp>
    </p:spTree>
    <p:extLst>
      <p:ext uri="{BB962C8B-B14F-4D97-AF65-F5344CB8AC3E}">
        <p14:creationId xmlns:p14="http://schemas.microsoft.com/office/powerpoint/2010/main" val="260801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3</a:t>
            </a:fld>
            <a:endParaRPr lang="en-US" dirty="0"/>
          </a:p>
        </p:txBody>
      </p:sp>
    </p:spTree>
    <p:extLst>
      <p:ext uri="{BB962C8B-B14F-4D97-AF65-F5344CB8AC3E}">
        <p14:creationId xmlns:p14="http://schemas.microsoft.com/office/powerpoint/2010/main" val="62331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r>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15</a:t>
            </a:fld>
            <a:endParaRPr lang="en-US" dirty="0"/>
          </a:p>
        </p:txBody>
      </p:sp>
    </p:spTree>
    <p:extLst>
      <p:ext uri="{BB962C8B-B14F-4D97-AF65-F5344CB8AC3E}">
        <p14:creationId xmlns:p14="http://schemas.microsoft.com/office/powerpoint/2010/main" val="2451455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DAEF0C-85FD-43BF-8AF4-8DB95C8A8DE1}" type="slidenum">
              <a:rPr lang="en-US" smtClean="0"/>
              <a:pPr/>
              <a:t>16</a:t>
            </a:fld>
            <a:endParaRPr lang="en-US" dirty="0"/>
          </a:p>
        </p:txBody>
      </p:sp>
    </p:spTree>
    <p:extLst>
      <p:ext uri="{BB962C8B-B14F-4D97-AF65-F5344CB8AC3E}">
        <p14:creationId xmlns:p14="http://schemas.microsoft.com/office/powerpoint/2010/main" val="456659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5964FC6-3C54-479A-A9B7-927ED2EE853F}" type="slidenum">
              <a:rPr lang="en-US"/>
              <a:pPr/>
              <a:t>17</a:t>
            </a:fld>
            <a:endParaRPr lang="en-US" dirty="0"/>
          </a:p>
        </p:txBody>
      </p:sp>
      <p:sp>
        <p:nvSpPr>
          <p:cNvPr id="36866" name="Slide Image Placeholder 1"/>
          <p:cNvSpPr>
            <a:spLocks noGrp="1" noRot="1" noChangeAspect="1" noTextEdit="1"/>
          </p:cNvSpPr>
          <p:nvPr>
            <p:ph type="sldImg"/>
          </p:nvPr>
        </p:nvSpPr>
        <p:spPr>
          <a:xfrm>
            <a:off x="1146175" y="708025"/>
            <a:ext cx="4724400" cy="3544888"/>
          </a:xfrm>
          <a:ln/>
        </p:spPr>
      </p:sp>
      <p:sp>
        <p:nvSpPr>
          <p:cNvPr id="36867" name="Notes Placeholder 2"/>
          <p:cNvSpPr>
            <a:spLocks noGrp="1"/>
          </p:cNvSpPr>
          <p:nvPr>
            <p:ph type="body" idx="1"/>
          </p:nvPr>
        </p:nvSpPr>
        <p:spPr/>
        <p:txBody>
          <a:bodyPr lIns="93150" tIns="46575" rIns="93150" bIns="46575"/>
          <a:lstStyle/>
          <a:p>
            <a:endParaRPr lang="en-US" dirty="0"/>
          </a:p>
        </p:txBody>
      </p:sp>
      <p:sp>
        <p:nvSpPr>
          <p:cNvPr id="36868" name="Slide Number Placeholder 3"/>
          <p:cNvSpPr txBox="1">
            <a:spLocks noGrp="1"/>
          </p:cNvSpPr>
          <p:nvPr/>
        </p:nvSpPr>
        <p:spPr bwMode="auto">
          <a:xfrm>
            <a:off x="3970550" y="8976432"/>
            <a:ext cx="3038264" cy="473293"/>
          </a:xfrm>
          <a:prstGeom prst="rect">
            <a:avLst/>
          </a:prstGeom>
          <a:noFill/>
          <a:ln w="9525">
            <a:noFill/>
            <a:miter lim="800000"/>
            <a:headEnd/>
            <a:tailEnd/>
          </a:ln>
        </p:spPr>
        <p:txBody>
          <a:bodyPr lIns="93150" tIns="46575" rIns="93150" bIns="46575" anchor="b"/>
          <a:lstStyle/>
          <a:p>
            <a:pPr algn="r" defTabSz="932351"/>
            <a:fld id="{7B87D833-6C84-43B3-9597-1868E06A1EF2}" type="slidenum">
              <a:rPr lang="en-US" sz="1200">
                <a:latin typeface="Comic Sans MS" pitchFamily="66" charset="0"/>
              </a:rPr>
              <a:pPr algn="r" defTabSz="932351"/>
              <a:t>17</a:t>
            </a:fld>
            <a:endParaRPr lang="en-US" sz="1200" dirty="0">
              <a:latin typeface="Comic Sans MS" pitchFamily="66" charset="0"/>
            </a:endParaRPr>
          </a:p>
        </p:txBody>
      </p:sp>
    </p:spTree>
    <p:extLst>
      <p:ext uri="{BB962C8B-B14F-4D97-AF65-F5344CB8AC3E}">
        <p14:creationId xmlns:p14="http://schemas.microsoft.com/office/powerpoint/2010/main" val="799590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BDDEDE-EA88-4A57-90C5-9C02F0C49C92}" type="slidenum">
              <a:rPr lang="en-US"/>
              <a:pPr/>
              <a:t>19</a:t>
            </a:fld>
            <a:endParaRPr lang="en-US" dirty="0"/>
          </a:p>
        </p:txBody>
      </p:sp>
      <p:sp>
        <p:nvSpPr>
          <p:cNvPr id="38914" name="Slide Image Placeholder 1"/>
          <p:cNvSpPr>
            <a:spLocks noGrp="1" noRot="1" noChangeAspect="1" noTextEdit="1"/>
          </p:cNvSpPr>
          <p:nvPr>
            <p:ph type="sldImg"/>
          </p:nvPr>
        </p:nvSpPr>
        <p:spPr>
          <a:xfrm>
            <a:off x="1146175" y="708025"/>
            <a:ext cx="4724400" cy="3544888"/>
          </a:xfrm>
          <a:ln/>
        </p:spPr>
      </p:sp>
      <p:sp>
        <p:nvSpPr>
          <p:cNvPr id="38915" name="Notes Placeholder 2"/>
          <p:cNvSpPr>
            <a:spLocks noGrp="1"/>
          </p:cNvSpPr>
          <p:nvPr>
            <p:ph type="body" idx="1"/>
          </p:nvPr>
        </p:nvSpPr>
        <p:spPr/>
        <p:txBody>
          <a:bodyPr lIns="93150" tIns="46575" rIns="93150" bIns="46575"/>
          <a:lstStyle/>
          <a:p>
            <a:endParaRPr lang="en-US" dirty="0"/>
          </a:p>
        </p:txBody>
      </p:sp>
      <p:sp>
        <p:nvSpPr>
          <p:cNvPr id="38916" name="Slide Number Placeholder 3"/>
          <p:cNvSpPr txBox="1">
            <a:spLocks noGrp="1"/>
          </p:cNvSpPr>
          <p:nvPr/>
        </p:nvSpPr>
        <p:spPr bwMode="auto">
          <a:xfrm>
            <a:off x="3970550" y="8976432"/>
            <a:ext cx="3038264" cy="473293"/>
          </a:xfrm>
          <a:prstGeom prst="rect">
            <a:avLst/>
          </a:prstGeom>
          <a:noFill/>
          <a:ln w="9525">
            <a:noFill/>
            <a:miter lim="800000"/>
            <a:headEnd/>
            <a:tailEnd/>
          </a:ln>
        </p:spPr>
        <p:txBody>
          <a:bodyPr lIns="93150" tIns="46575" rIns="93150" bIns="46575" anchor="b"/>
          <a:lstStyle/>
          <a:p>
            <a:pPr algn="r" defTabSz="932351"/>
            <a:fld id="{2CD9E516-44B6-4951-AB14-212524D0C7D3}" type="slidenum">
              <a:rPr lang="en-US" sz="1200">
                <a:latin typeface="Comic Sans MS" pitchFamily="66" charset="0"/>
              </a:rPr>
              <a:pPr algn="r" defTabSz="932351"/>
              <a:t>19</a:t>
            </a:fld>
            <a:endParaRPr lang="en-US" sz="1200" dirty="0">
              <a:latin typeface="Comic Sans MS" pitchFamily="66" charset="0"/>
            </a:endParaRPr>
          </a:p>
        </p:txBody>
      </p:sp>
    </p:spTree>
    <p:extLst>
      <p:ext uri="{BB962C8B-B14F-4D97-AF65-F5344CB8AC3E}">
        <p14:creationId xmlns:p14="http://schemas.microsoft.com/office/powerpoint/2010/main" val="2401041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20</a:t>
            </a:fld>
            <a:endParaRPr lang="en-US" dirty="0"/>
          </a:p>
        </p:txBody>
      </p:sp>
    </p:spTree>
    <p:extLst>
      <p:ext uri="{BB962C8B-B14F-4D97-AF65-F5344CB8AC3E}">
        <p14:creationId xmlns:p14="http://schemas.microsoft.com/office/powerpoint/2010/main" val="1953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21</a:t>
            </a:fld>
            <a:endParaRPr lang="en-US" dirty="0"/>
          </a:p>
        </p:txBody>
      </p:sp>
    </p:spTree>
    <p:extLst>
      <p:ext uri="{BB962C8B-B14F-4D97-AF65-F5344CB8AC3E}">
        <p14:creationId xmlns:p14="http://schemas.microsoft.com/office/powerpoint/2010/main" val="3007614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22</a:t>
            </a:fld>
            <a:endParaRPr lang="en-US" dirty="0"/>
          </a:p>
        </p:txBody>
      </p:sp>
    </p:spTree>
    <p:extLst>
      <p:ext uri="{BB962C8B-B14F-4D97-AF65-F5344CB8AC3E}">
        <p14:creationId xmlns:p14="http://schemas.microsoft.com/office/powerpoint/2010/main" val="4185718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23</a:t>
            </a:fld>
            <a:endParaRPr lang="en-US" dirty="0"/>
          </a:p>
        </p:txBody>
      </p:sp>
    </p:spTree>
    <p:extLst>
      <p:ext uri="{BB962C8B-B14F-4D97-AF65-F5344CB8AC3E}">
        <p14:creationId xmlns:p14="http://schemas.microsoft.com/office/powerpoint/2010/main" val="976789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5C98ED9-25B5-45A2-A672-FE366B9C7405}" type="slidenum">
              <a:rPr lang="en-US"/>
              <a:pPr/>
              <a:t>25</a:t>
            </a:fld>
            <a:endParaRPr lang="en-US" dirty="0"/>
          </a:p>
        </p:txBody>
      </p:sp>
      <p:sp>
        <p:nvSpPr>
          <p:cNvPr id="43010" name="Slide Image Placeholder 1"/>
          <p:cNvSpPr>
            <a:spLocks noGrp="1" noRot="1" noChangeAspect="1" noTextEdit="1"/>
          </p:cNvSpPr>
          <p:nvPr>
            <p:ph type="sldImg"/>
          </p:nvPr>
        </p:nvSpPr>
        <p:spPr>
          <a:xfrm>
            <a:off x="1146175" y="708025"/>
            <a:ext cx="4724400" cy="3544888"/>
          </a:xfrm>
          <a:ln/>
        </p:spPr>
      </p:sp>
      <p:sp>
        <p:nvSpPr>
          <p:cNvPr id="43011" name="Notes Placeholder 2"/>
          <p:cNvSpPr>
            <a:spLocks noGrp="1"/>
          </p:cNvSpPr>
          <p:nvPr>
            <p:ph type="body" idx="1"/>
          </p:nvPr>
        </p:nvSpPr>
        <p:spPr/>
        <p:txBody>
          <a:bodyPr lIns="93150" tIns="46575" rIns="93150" bIns="46575"/>
          <a:lstStyle/>
          <a:p>
            <a:endParaRPr lang="en-US" dirty="0"/>
          </a:p>
        </p:txBody>
      </p:sp>
      <p:sp>
        <p:nvSpPr>
          <p:cNvPr id="43012" name="Slide Number Placeholder 3"/>
          <p:cNvSpPr txBox="1">
            <a:spLocks noGrp="1"/>
          </p:cNvSpPr>
          <p:nvPr/>
        </p:nvSpPr>
        <p:spPr bwMode="auto">
          <a:xfrm>
            <a:off x="3970550" y="8976432"/>
            <a:ext cx="3038264" cy="473293"/>
          </a:xfrm>
          <a:prstGeom prst="rect">
            <a:avLst/>
          </a:prstGeom>
          <a:noFill/>
          <a:ln w="9525">
            <a:noFill/>
            <a:miter lim="800000"/>
            <a:headEnd/>
            <a:tailEnd/>
          </a:ln>
        </p:spPr>
        <p:txBody>
          <a:bodyPr lIns="93150" tIns="46575" rIns="93150" bIns="46575" anchor="b"/>
          <a:lstStyle/>
          <a:p>
            <a:pPr algn="r" defTabSz="932351"/>
            <a:fld id="{6CCEA337-5B47-4EEA-AADF-D2D02A7A2D9F}" type="slidenum">
              <a:rPr lang="en-US" sz="1200">
                <a:latin typeface="Comic Sans MS" pitchFamily="66" charset="0"/>
              </a:rPr>
              <a:pPr algn="r" defTabSz="932351"/>
              <a:t>25</a:t>
            </a:fld>
            <a:endParaRPr lang="en-US" sz="1200" dirty="0">
              <a:latin typeface="Comic Sans MS" pitchFamily="66" charset="0"/>
            </a:endParaRPr>
          </a:p>
        </p:txBody>
      </p:sp>
    </p:spTree>
    <p:extLst>
      <p:ext uri="{BB962C8B-B14F-4D97-AF65-F5344CB8AC3E}">
        <p14:creationId xmlns:p14="http://schemas.microsoft.com/office/powerpoint/2010/main" val="401498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CB8A39-9996-49E4-BE65-0797E02A8F37}" type="slidenum">
              <a:rPr lang="en-US"/>
              <a:pPr/>
              <a:t>26</a:t>
            </a:fld>
            <a:endParaRPr lang="en-US" dirty="0"/>
          </a:p>
        </p:txBody>
      </p:sp>
      <p:sp>
        <p:nvSpPr>
          <p:cNvPr id="49154" name="Slide Image Placeholder 1"/>
          <p:cNvSpPr>
            <a:spLocks noGrp="1" noRot="1" noChangeAspect="1" noTextEdit="1"/>
          </p:cNvSpPr>
          <p:nvPr>
            <p:ph type="sldImg"/>
          </p:nvPr>
        </p:nvSpPr>
        <p:spPr>
          <a:xfrm>
            <a:off x="1146175" y="708025"/>
            <a:ext cx="4724400" cy="3544888"/>
          </a:xfrm>
          <a:ln/>
        </p:spPr>
      </p:sp>
      <p:sp>
        <p:nvSpPr>
          <p:cNvPr id="49155" name="Notes Placeholder 2"/>
          <p:cNvSpPr>
            <a:spLocks noGrp="1"/>
          </p:cNvSpPr>
          <p:nvPr>
            <p:ph type="body" idx="1"/>
          </p:nvPr>
        </p:nvSpPr>
        <p:spPr/>
        <p:txBody>
          <a:bodyPr lIns="93150" tIns="46575" rIns="93150" bIns="46575"/>
          <a:lstStyle/>
          <a:p>
            <a:endParaRPr lang="en-US" dirty="0"/>
          </a:p>
        </p:txBody>
      </p:sp>
      <p:sp>
        <p:nvSpPr>
          <p:cNvPr id="49156" name="Slide Number Placeholder 3"/>
          <p:cNvSpPr txBox="1">
            <a:spLocks noGrp="1"/>
          </p:cNvSpPr>
          <p:nvPr/>
        </p:nvSpPr>
        <p:spPr bwMode="auto">
          <a:xfrm>
            <a:off x="3970550" y="8976432"/>
            <a:ext cx="3038264" cy="473293"/>
          </a:xfrm>
          <a:prstGeom prst="rect">
            <a:avLst/>
          </a:prstGeom>
          <a:noFill/>
          <a:ln w="9525">
            <a:noFill/>
            <a:miter lim="800000"/>
            <a:headEnd/>
            <a:tailEnd/>
          </a:ln>
        </p:spPr>
        <p:txBody>
          <a:bodyPr lIns="93150" tIns="46575" rIns="93150" bIns="46575" anchor="b"/>
          <a:lstStyle/>
          <a:p>
            <a:pPr algn="r" defTabSz="932351"/>
            <a:fld id="{862103F6-9851-4B13-9E98-E3DE20336057}" type="slidenum">
              <a:rPr lang="en-US" sz="1200">
                <a:latin typeface="Comic Sans MS" pitchFamily="66" charset="0"/>
              </a:rPr>
              <a:pPr algn="r" defTabSz="932351"/>
              <a:t>26</a:t>
            </a:fld>
            <a:endParaRPr lang="en-US" sz="1200" dirty="0">
              <a:latin typeface="Comic Sans MS" pitchFamily="66" charset="0"/>
            </a:endParaRPr>
          </a:p>
        </p:txBody>
      </p:sp>
    </p:spTree>
    <p:extLst>
      <p:ext uri="{BB962C8B-B14F-4D97-AF65-F5344CB8AC3E}">
        <p14:creationId xmlns:p14="http://schemas.microsoft.com/office/powerpoint/2010/main" val="184712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4</a:t>
            </a:fld>
            <a:endParaRPr lang="en-US" dirty="0"/>
          </a:p>
        </p:txBody>
      </p:sp>
    </p:spTree>
    <p:extLst>
      <p:ext uri="{BB962C8B-B14F-4D97-AF65-F5344CB8AC3E}">
        <p14:creationId xmlns:p14="http://schemas.microsoft.com/office/powerpoint/2010/main" val="180974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5</a:t>
            </a:fld>
            <a:endParaRPr lang="en-US" dirty="0"/>
          </a:p>
        </p:txBody>
      </p:sp>
    </p:spTree>
    <p:extLst>
      <p:ext uri="{BB962C8B-B14F-4D97-AF65-F5344CB8AC3E}">
        <p14:creationId xmlns:p14="http://schemas.microsoft.com/office/powerpoint/2010/main" val="3670417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6</a:t>
            </a:fld>
            <a:endParaRPr lang="en-US" dirty="0"/>
          </a:p>
        </p:txBody>
      </p:sp>
    </p:spTree>
    <p:extLst>
      <p:ext uri="{BB962C8B-B14F-4D97-AF65-F5344CB8AC3E}">
        <p14:creationId xmlns:p14="http://schemas.microsoft.com/office/powerpoint/2010/main" val="1495332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7</a:t>
            </a:fld>
            <a:endParaRPr lang="en-US" dirty="0"/>
          </a:p>
        </p:txBody>
      </p:sp>
    </p:spTree>
    <p:extLst>
      <p:ext uri="{BB962C8B-B14F-4D97-AF65-F5344CB8AC3E}">
        <p14:creationId xmlns:p14="http://schemas.microsoft.com/office/powerpoint/2010/main" val="3800965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9</a:t>
            </a:fld>
            <a:endParaRPr lang="en-US" dirty="0"/>
          </a:p>
        </p:txBody>
      </p:sp>
    </p:spTree>
    <p:extLst>
      <p:ext uri="{BB962C8B-B14F-4D97-AF65-F5344CB8AC3E}">
        <p14:creationId xmlns:p14="http://schemas.microsoft.com/office/powerpoint/2010/main" val="3520816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10</a:t>
            </a:fld>
            <a:endParaRPr lang="en-US" dirty="0"/>
          </a:p>
        </p:txBody>
      </p:sp>
    </p:spTree>
    <p:extLst>
      <p:ext uri="{BB962C8B-B14F-4D97-AF65-F5344CB8AC3E}">
        <p14:creationId xmlns:p14="http://schemas.microsoft.com/office/powerpoint/2010/main" val="357944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1">
                  <a:lumMod val="75000"/>
                </a:schemeClr>
              </a:buClr>
            </a:pPr>
            <a:endParaRPr lang="en-US" baseline="0" dirty="0"/>
          </a:p>
          <a:p>
            <a:pPr>
              <a:buClr>
                <a:schemeClr val="accent1">
                  <a:lumMod val="75000"/>
                </a:schemeClr>
              </a:buClr>
            </a:pPr>
            <a:endParaRPr lang="en-US" baseline="0" dirty="0"/>
          </a:p>
          <a:p>
            <a:pPr marL="285293" indent="-285293">
              <a:buClr>
                <a:schemeClr val="accent1">
                  <a:lumMod val="75000"/>
                </a:schemeClr>
              </a:buClr>
              <a:buFont typeface="Arial" panose="020B0604020202020204" pitchFamily="34" charset="0"/>
              <a:buChar char="•"/>
            </a:pPr>
            <a:endParaRPr lang="en-US" baseline="0" dirty="0"/>
          </a:p>
          <a:p>
            <a:pPr>
              <a:buClr>
                <a:schemeClr val="accent1">
                  <a:lumMod val="75000"/>
                </a:schemeClr>
              </a:buClr>
            </a:pPr>
            <a:r>
              <a:rPr lang="en-US" baseline="0" dirty="0"/>
              <a:t> </a:t>
            </a:r>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12</a:t>
            </a:fld>
            <a:endParaRPr lang="en-US" dirty="0"/>
          </a:p>
        </p:txBody>
      </p:sp>
    </p:spTree>
    <p:extLst>
      <p:ext uri="{BB962C8B-B14F-4D97-AF65-F5344CB8AC3E}">
        <p14:creationId xmlns:p14="http://schemas.microsoft.com/office/powerpoint/2010/main" val="3150394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1">
                  <a:lumMod val="75000"/>
                </a:schemeClr>
              </a:buClr>
            </a:pPr>
            <a:endParaRPr lang="en-US" dirty="0"/>
          </a:p>
        </p:txBody>
      </p:sp>
      <p:sp>
        <p:nvSpPr>
          <p:cNvPr id="4" name="Slide Number Placeholder 3"/>
          <p:cNvSpPr>
            <a:spLocks noGrp="1"/>
          </p:cNvSpPr>
          <p:nvPr>
            <p:ph type="sldNum" sz="quarter" idx="10"/>
          </p:nvPr>
        </p:nvSpPr>
        <p:spPr/>
        <p:txBody>
          <a:bodyPr/>
          <a:lstStyle/>
          <a:p>
            <a:fld id="{1EEBE922-AC41-43A4-8240-8F0BDE3189A8}" type="slidenum">
              <a:rPr lang="en-US" smtClean="0"/>
              <a:t>14</a:t>
            </a:fld>
            <a:endParaRPr lang="en-US" dirty="0"/>
          </a:p>
        </p:txBody>
      </p:sp>
    </p:spTree>
    <p:extLst>
      <p:ext uri="{BB962C8B-B14F-4D97-AF65-F5344CB8AC3E}">
        <p14:creationId xmlns:p14="http://schemas.microsoft.com/office/powerpoint/2010/main" val="3150394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3327C9-37F5-4EAF-9C99-183D286462C0}" type="datetimeFigureOut">
              <a:rPr lang="en-US" smtClean="0"/>
              <a:t>5/19/20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438B03-A356-4EB8-A8BB-3992B8B61AA3}"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327C9-37F5-4EAF-9C99-183D286462C0}" type="datetimeFigureOut">
              <a:rPr lang="en-US" smtClean="0"/>
              <a:t>5/19/20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327C9-37F5-4EAF-9C99-183D286462C0}" type="datetimeFigureOut">
              <a:rPr lang="en-US" smtClean="0"/>
              <a:t>5/19/20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327C9-37F5-4EAF-9C99-183D286462C0}" type="datetimeFigureOut">
              <a:rPr lang="en-US" smtClean="0"/>
              <a:t>5/19/20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3327C9-37F5-4EAF-9C99-183D286462C0}" type="datetimeFigureOut">
              <a:rPr lang="en-US" smtClean="0"/>
              <a:t>5/19/20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438B03-A356-4EB8-A8BB-3992B8B61AA3}"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3327C9-37F5-4EAF-9C99-183D286462C0}" type="datetimeFigureOut">
              <a:rPr lang="en-US" smtClean="0"/>
              <a:t>5/19/20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3327C9-37F5-4EAF-9C99-183D286462C0}" type="datetimeFigureOut">
              <a:rPr lang="en-US" smtClean="0"/>
              <a:t>5/19/20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438B03-A356-4EB8-A8BB-3992B8B61AA3}"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327C9-37F5-4EAF-9C99-183D286462C0}" type="datetimeFigureOut">
              <a:rPr lang="en-US" smtClean="0"/>
              <a:t>5/19/20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327C9-37F5-4EAF-9C99-183D286462C0}" type="datetimeFigureOut">
              <a:rPr lang="en-US" smtClean="0"/>
              <a:t>5/19/20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3327C9-37F5-4EAF-9C99-183D286462C0}" type="datetimeFigureOut">
              <a:rPr lang="en-US" smtClean="0"/>
              <a:t>5/19/20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438B03-A356-4EB8-A8BB-3992B8B61AA3}"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3327C9-37F5-4EAF-9C99-183D286462C0}" type="datetimeFigureOut">
              <a:rPr lang="en-US" smtClean="0"/>
              <a:t>5/19/20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438B03-A356-4EB8-A8BB-3992B8B61AA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lum/>
          </a:blip>
          <a:srcRect/>
          <a:stretch>
            <a:fillRect l="77000" t="5000" r="-4000" b="67000"/>
          </a:stretch>
        </a:blip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53327C9-37F5-4EAF-9C99-183D286462C0}" type="datetimeFigureOut">
              <a:rPr lang="en-US" smtClean="0"/>
              <a:t>5/19/20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438B03-A356-4EB8-A8BB-3992B8B61AA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spovaluepoint.org/"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mailto:PA@naspovaluepoint.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naspovaluepoint.org/"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mailto:PA@naspovaluepoint.or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naspovaluepoint.or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mailto:PA@naspovaluepoint.or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naspovaluepoint.org/"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hyperlink" Target="mailto:sberry@NASPOValuePoint.org"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27771"/>
            <a:ext cx="9296401" cy="6885771"/>
          </a:xfrm>
          <a:prstGeom prst="rect">
            <a:avLst/>
          </a:prstGeom>
        </p:spPr>
      </p:pic>
      <p:sp>
        <p:nvSpPr>
          <p:cNvPr id="2" name="Title 1"/>
          <p:cNvSpPr>
            <a:spLocks noGrp="1"/>
          </p:cNvSpPr>
          <p:nvPr>
            <p:ph type="ctrTitle"/>
          </p:nvPr>
        </p:nvSpPr>
        <p:spPr>
          <a:xfrm>
            <a:off x="609600" y="4267200"/>
            <a:ext cx="7587515" cy="1143000"/>
          </a:xfrm>
        </p:spPr>
        <p:txBody>
          <a:bodyPr>
            <a:normAutofit fontScale="90000"/>
          </a:bodyPr>
          <a:lstStyle/>
          <a:p>
            <a:pPr algn="ctr"/>
            <a:br>
              <a:rPr lang="en-US" sz="1800" dirty="0">
                <a:solidFill>
                  <a:schemeClr val="bg1">
                    <a:lumMod val="95000"/>
                  </a:schemeClr>
                </a:solidFill>
              </a:rPr>
            </a:br>
            <a:br>
              <a:rPr lang="en-US" sz="1800" dirty="0">
                <a:solidFill>
                  <a:schemeClr val="bg1">
                    <a:lumMod val="95000"/>
                  </a:schemeClr>
                </a:solidFill>
              </a:rPr>
            </a:br>
            <a:br>
              <a:rPr lang="en-US" sz="4000" dirty="0">
                <a:solidFill>
                  <a:schemeClr val="bg1"/>
                </a:solidFill>
              </a:rPr>
            </a:br>
            <a:br>
              <a:rPr lang="en-US" sz="1800" dirty="0">
                <a:solidFill>
                  <a:schemeClr val="bg1">
                    <a:lumMod val="95000"/>
                  </a:schemeClr>
                </a:solidFill>
              </a:rPr>
            </a:br>
            <a:br>
              <a:rPr lang="en-US" sz="1800" dirty="0">
                <a:solidFill>
                  <a:schemeClr val="bg1">
                    <a:lumMod val="95000"/>
                  </a:schemeClr>
                </a:solidFill>
              </a:rPr>
            </a:br>
            <a:br>
              <a:rPr lang="en-US" sz="1800" dirty="0">
                <a:solidFill>
                  <a:schemeClr val="bg1">
                    <a:lumMod val="95000"/>
                  </a:schemeClr>
                </a:solidFill>
              </a:rPr>
            </a:br>
            <a:r>
              <a:rPr lang="en-US" sz="1800" dirty="0">
                <a:solidFill>
                  <a:schemeClr val="bg1">
                    <a:lumMod val="95000"/>
                  </a:schemeClr>
                </a:solidFill>
              </a:rPr>
              <a:t>Ann schliep</a:t>
            </a:r>
            <a:br>
              <a:rPr lang="en-US" sz="1800" dirty="0">
                <a:solidFill>
                  <a:schemeClr val="bg1">
                    <a:lumMod val="95000"/>
                  </a:schemeClr>
                </a:solidFill>
              </a:rPr>
            </a:br>
            <a:r>
              <a:rPr lang="en-US" sz="1800" dirty="0">
                <a:solidFill>
                  <a:schemeClr val="bg1">
                    <a:lumMod val="95000"/>
                  </a:schemeClr>
                </a:solidFill>
              </a:rPr>
              <a:t>utah</a:t>
            </a:r>
            <a:br>
              <a:rPr lang="en-US" sz="1800" dirty="0">
                <a:solidFill>
                  <a:schemeClr val="bg1">
                    <a:lumMod val="95000"/>
                  </a:schemeClr>
                </a:solidFill>
              </a:rPr>
            </a:br>
            <a:r>
              <a:rPr lang="en-US" sz="1800" dirty="0">
                <a:solidFill>
                  <a:schemeClr val="bg1">
                    <a:lumMod val="95000"/>
                  </a:schemeClr>
                </a:solidFill>
              </a:rPr>
              <a:t>purchasing division</a:t>
            </a:r>
            <a:endParaRPr lang="en-US" sz="5400" dirty="0">
              <a:solidFill>
                <a:schemeClr val="bg2"/>
              </a:solidFill>
            </a:endParaRPr>
          </a:p>
        </p:txBody>
      </p:sp>
      <p:sp>
        <p:nvSpPr>
          <p:cNvPr id="3" name="Subtitle 2"/>
          <p:cNvSpPr>
            <a:spLocks noGrp="1"/>
          </p:cNvSpPr>
          <p:nvPr>
            <p:ph type="subTitle" idx="1"/>
          </p:nvPr>
        </p:nvSpPr>
        <p:spPr>
          <a:xfrm>
            <a:off x="1140594" y="5649831"/>
            <a:ext cx="6555606" cy="522370"/>
          </a:xfrm>
        </p:spPr>
        <p:txBody>
          <a:bodyPr>
            <a:normAutofit fontScale="70000" lnSpcReduction="20000"/>
          </a:bodyPr>
          <a:lstStyle/>
          <a:p>
            <a:pPr algn="ctr"/>
            <a:br>
              <a:rPr lang="en-US" dirty="0">
                <a:solidFill>
                  <a:schemeClr val="accent2">
                    <a:lumMod val="75000"/>
                  </a:schemeClr>
                </a:solidFill>
              </a:rPr>
            </a:br>
            <a:endParaRPr lang="en-US" dirty="0">
              <a:solidFill>
                <a:schemeClr val="accent2">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6104" y="560491"/>
            <a:ext cx="3917096" cy="1118276"/>
          </a:xfrm>
          <a:prstGeom prst="rect">
            <a:avLst/>
          </a:prstGeom>
        </p:spPr>
      </p:pic>
      <p:cxnSp>
        <p:nvCxnSpPr>
          <p:cNvPr id="7" name="Straight Connector 6"/>
          <p:cNvCxnSpPr/>
          <p:nvPr/>
        </p:nvCxnSpPr>
        <p:spPr>
          <a:xfrm>
            <a:off x="1101291" y="4191000"/>
            <a:ext cx="693660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3449" y="1780721"/>
            <a:ext cx="7622406" cy="830997"/>
          </a:xfrm>
          <a:prstGeom prst="rect">
            <a:avLst/>
          </a:prstGeom>
          <a:noFill/>
        </p:spPr>
        <p:txBody>
          <a:bodyPr wrap="square" rtlCol="0">
            <a:spAutoFit/>
          </a:bodyPr>
          <a:lstStyle/>
          <a:p>
            <a:pPr algn="ctr"/>
            <a:endParaRPr lang="en-US" sz="4800" dirty="0">
              <a:solidFill>
                <a:schemeClr val="bg1"/>
              </a:solidFill>
            </a:endParaRPr>
          </a:p>
        </p:txBody>
      </p:sp>
      <p:sp>
        <p:nvSpPr>
          <p:cNvPr id="9" name="TextBox 8"/>
          <p:cNvSpPr txBox="1"/>
          <p:nvPr/>
        </p:nvSpPr>
        <p:spPr>
          <a:xfrm>
            <a:off x="935849" y="1933121"/>
            <a:ext cx="7622406" cy="954107"/>
          </a:xfrm>
          <a:prstGeom prst="rect">
            <a:avLst/>
          </a:prstGeom>
          <a:noFill/>
        </p:spPr>
        <p:txBody>
          <a:bodyPr wrap="square" rtlCol="0">
            <a:spAutoFit/>
          </a:bodyPr>
          <a:lstStyle/>
          <a:p>
            <a:pPr algn="ctr"/>
            <a:r>
              <a:rPr lang="en-US" sz="2800" b="1" dirty="0">
                <a:solidFill>
                  <a:schemeClr val="bg1"/>
                </a:solidFill>
              </a:rPr>
              <a:t>A MULTISTATE CONTRACT FOR WALK-IN BUILDING SUPPLIES</a:t>
            </a:r>
            <a:endParaRPr lang="en-US" sz="2800" dirty="0">
              <a:solidFill>
                <a:schemeClr val="bg1"/>
              </a:solidFill>
            </a:endParaRPr>
          </a:p>
        </p:txBody>
      </p:sp>
    </p:spTree>
    <p:extLst>
      <p:ext uri="{BB962C8B-B14F-4D97-AF65-F5344CB8AC3E}">
        <p14:creationId xmlns:p14="http://schemas.microsoft.com/office/powerpoint/2010/main" val="953224470"/>
      </p:ext>
    </p:extLst>
  </p:cSld>
  <p:clrMapOvr>
    <a:masterClrMapping/>
  </p:clrMapOvr>
  <mc:AlternateContent xmlns:mc="http://schemas.openxmlformats.org/markup-compatibility/2006" xmlns:p14="http://schemas.microsoft.com/office/powerpoint/2010/main">
    <mc:Choice Requires="p14">
      <p:transition spd="slow" p14:dur="1500" advClick="0" advTm="7000">
        <p:wipe/>
      </p:transition>
    </mc:Choice>
    <mc:Fallback xmlns="">
      <p:transition spd="slow" advClick="0" advTm="7000">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Criteria</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
        <p:nvSpPr>
          <p:cNvPr id="3" name="Content Placeholder 2"/>
          <p:cNvSpPr>
            <a:spLocks noGrp="1"/>
          </p:cNvSpPr>
          <p:nvPr>
            <p:ph idx="1"/>
          </p:nvPr>
        </p:nvSpPr>
        <p:spPr>
          <a:xfrm>
            <a:off x="381000" y="1752600"/>
            <a:ext cx="8382000" cy="4724400"/>
          </a:xfrm>
        </p:spPr>
        <p:txBody>
          <a:bodyPr>
            <a:normAutofit fontScale="92500"/>
          </a:bodyPr>
          <a:lstStyle/>
          <a:p>
            <a:pPr marL="0" indent="0" algn="just">
              <a:buNone/>
            </a:pPr>
            <a:r>
              <a:rPr lang="en-US" b="1" u="sng" dirty="0"/>
              <a:t>Technical Criteria</a:t>
            </a:r>
          </a:p>
          <a:p>
            <a:pPr algn="just"/>
            <a:r>
              <a:rPr lang="en-US" dirty="0"/>
              <a:t>Inventory and Store Locations (50 points)</a:t>
            </a:r>
          </a:p>
          <a:p>
            <a:pPr algn="just"/>
            <a:r>
              <a:rPr lang="en-US" dirty="0"/>
              <a:t>Customer Service/Emergency Service (75 points)</a:t>
            </a:r>
          </a:p>
          <a:p>
            <a:pPr algn="just"/>
            <a:r>
              <a:rPr lang="en-US" dirty="0"/>
              <a:t>Contract Management (75 points)</a:t>
            </a:r>
          </a:p>
          <a:p>
            <a:pPr algn="just"/>
            <a:r>
              <a:rPr lang="en-US" dirty="0"/>
              <a:t>Implementation (50 points)</a:t>
            </a:r>
          </a:p>
          <a:p>
            <a:pPr algn="just"/>
            <a:r>
              <a:rPr lang="en-US" dirty="0"/>
              <a:t>Purchase Card and Billing (50 points)</a:t>
            </a:r>
          </a:p>
          <a:p>
            <a:pPr algn="just"/>
            <a:r>
              <a:rPr lang="en-US" dirty="0"/>
              <a:t>Sustainability/Environmental Practices (75 points)</a:t>
            </a:r>
          </a:p>
          <a:p>
            <a:pPr algn="just"/>
            <a:r>
              <a:rPr lang="en-US" dirty="0"/>
              <a:t>Storage of Electronic Data (50 points)</a:t>
            </a:r>
          </a:p>
          <a:p>
            <a:pPr algn="just"/>
            <a:r>
              <a:rPr lang="en-US" dirty="0"/>
              <a:t>Return Policy (25 points)</a:t>
            </a:r>
          </a:p>
          <a:p>
            <a:pPr algn="just"/>
            <a:r>
              <a:rPr lang="en-US" dirty="0"/>
              <a:t>Scope of Work (25 points)</a:t>
            </a:r>
          </a:p>
          <a:p>
            <a:pPr algn="just"/>
            <a:r>
              <a:rPr lang="en-US" dirty="0"/>
              <a:t>Promotion of NASPO ValuePoint Master Agreement (25 Points)</a:t>
            </a:r>
          </a:p>
          <a:p>
            <a:pPr algn="just"/>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37153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924800" cy="9848850"/>
          </a:xfrm>
          <a:prstGeom prst="rect">
            <a:avLst/>
          </a:prstGeom>
        </p:spPr>
        <p:txBody>
          <a:bodyPr wrap="square">
            <a:spAutoFit/>
          </a:bodyPr>
          <a:lstStyle/>
          <a:p>
            <a:pPr algn="ctr"/>
            <a:r>
              <a:rPr lang="en-US" sz="2400" dirty="0"/>
              <a:t>Cost and Awards</a:t>
            </a:r>
          </a:p>
          <a:p>
            <a:pPr algn="ctr"/>
            <a:endParaRPr lang="en-US" sz="2400" dirty="0"/>
          </a:p>
          <a:p>
            <a:r>
              <a:rPr lang="en-US" sz="2200" b="1" u="sng" dirty="0"/>
              <a:t>Cost</a:t>
            </a:r>
          </a:p>
          <a:p>
            <a:r>
              <a:rPr lang="en-US" dirty="0"/>
              <a:t>500 total points for cost</a:t>
            </a:r>
          </a:p>
          <a:p>
            <a:endParaRPr lang="en-US" dirty="0"/>
          </a:p>
          <a:p>
            <a:r>
              <a:rPr lang="en-US" dirty="0"/>
              <a:t>The Offeror with the lowest market basket aggregate total will receive 500 points, or 100% of the total price points. All other Offerors will receive a portion of the total market basket aggregate price points based on what percentage higher their total aggregate market basket price is than the total lowest aggregate market basket price.  An Offeror whose total aggregate market basket price is more than double (200%) the lowest aggregate market basket proposed price will receive no points.  The formula to compute the points is:  Price Points x (2- Proposed Price/Lowest Proposed Price).</a:t>
            </a:r>
          </a:p>
          <a:p>
            <a:endParaRPr lang="en-US" dirty="0"/>
          </a:p>
          <a:p>
            <a:r>
              <a:rPr lang="en-US" b="1" u="sng" dirty="0"/>
              <a:t>DETERMINATION OF BEST VALUE</a:t>
            </a:r>
            <a:endParaRPr lang="en-US" dirty="0"/>
          </a:p>
          <a:p>
            <a:r>
              <a:rPr lang="en-US" dirty="0"/>
              <a:t>All Offerors that meet a minimum of 300 points for technical and a minimum of 150 points for pricing for a total combined (technical and price scores) minimum score threshold of 450 points have been determined to provide best value to the Lead State.  </a:t>
            </a:r>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424185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Results </a:t>
            </a:r>
          </a:p>
        </p:txBody>
      </p:sp>
      <p:sp>
        <p:nvSpPr>
          <p:cNvPr id="4" name="TextBox 3"/>
          <p:cNvSpPr txBox="1"/>
          <p:nvPr/>
        </p:nvSpPr>
        <p:spPr>
          <a:xfrm>
            <a:off x="1066800" y="1716864"/>
            <a:ext cx="64770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1 Master Agreement was awarded</a:t>
            </a:r>
          </a:p>
          <a:p>
            <a:pPr lvl="1"/>
            <a:endParaRPr lang="en-US" sz="2800" dirty="0"/>
          </a:p>
          <a:p>
            <a:pPr marL="285750" indent="-285750">
              <a:buFont typeface="Arial" panose="020B0604020202020204" pitchFamily="34" charset="0"/>
              <a:buChar char="•"/>
            </a:pPr>
            <a:r>
              <a:rPr lang="en-US" sz="2800" dirty="0"/>
              <a:t>Contract Term: August 1, 2017 through July 31, 2022</a:t>
            </a:r>
          </a:p>
          <a:p>
            <a:pPr marL="285750" indent="-285750">
              <a:buFont typeface="Arial" panose="020B0604020202020204" pitchFamily="34" charset="0"/>
              <a:buChar char="•"/>
            </a:pPr>
            <a:endParaRPr lang="en-US" sz="2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270840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pPr algn="ctr"/>
            <a:r>
              <a:rPr lang="en-US" dirty="0"/>
              <a:t>Lowe’s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
        <p:nvSpPr>
          <p:cNvPr id="7" name="Content Placeholder 6"/>
          <p:cNvSpPr>
            <a:spLocks noGrp="1"/>
          </p:cNvSpPr>
          <p:nvPr>
            <p:ph idx="1"/>
          </p:nvPr>
        </p:nvSpPr>
        <p:spPr/>
        <p:txBody>
          <a:bodyPr>
            <a:normAutofit fontScale="92500" lnSpcReduction="10000"/>
          </a:bodyPr>
          <a:lstStyle/>
          <a:p>
            <a:r>
              <a:rPr lang="en-US" dirty="0"/>
              <a:t>1700 Locations Nationwide for Walk-In Convenience</a:t>
            </a:r>
          </a:p>
          <a:p>
            <a:r>
              <a:rPr lang="en-US" dirty="0"/>
              <a:t>Large inventory with a variety of selection and brands</a:t>
            </a:r>
          </a:p>
          <a:p>
            <a:r>
              <a:rPr lang="en-US" dirty="0"/>
              <a:t>State Purchasing Cards are accepted</a:t>
            </a:r>
          </a:p>
          <a:p>
            <a:r>
              <a:rPr lang="en-US" dirty="0"/>
              <a:t>Account Billing is also available with an additional 2% discount available with quick payment (20 days) when using Lowes Accounts Receivable (LAR)</a:t>
            </a:r>
          </a:p>
          <a:p>
            <a:r>
              <a:rPr lang="en-US" dirty="0"/>
              <a:t>Easy account set up (3 options)</a:t>
            </a:r>
          </a:p>
          <a:p>
            <a:pPr lvl="1"/>
            <a:r>
              <a:rPr lang="en-US" dirty="0"/>
              <a:t>Customers sign up individually on line (Reporting available to invoice detail for States)</a:t>
            </a:r>
          </a:p>
          <a:p>
            <a:pPr lvl="1"/>
            <a:r>
              <a:rPr lang="en-US" dirty="0"/>
              <a:t>State sends approved customer base list (Reporting available to State Total Sales only)</a:t>
            </a:r>
          </a:p>
          <a:p>
            <a:pPr lvl="1"/>
            <a:r>
              <a:rPr lang="en-US" dirty="0"/>
              <a:t>State request number of Key Fobs and distributes  (Reporting available to State Total Sales only)</a:t>
            </a:r>
          </a:p>
          <a:p>
            <a:r>
              <a:rPr lang="en-US" dirty="0"/>
              <a:t>Key Fob or Bar Code Strip for customer identifier</a:t>
            </a:r>
          </a:p>
        </p:txBody>
      </p:sp>
    </p:spTree>
    <p:extLst>
      <p:ext uri="{BB962C8B-B14F-4D97-AF65-F5344CB8AC3E}">
        <p14:creationId xmlns:p14="http://schemas.microsoft.com/office/powerpoint/2010/main" val="364763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Things to Consider</a:t>
            </a:r>
          </a:p>
        </p:txBody>
      </p:sp>
      <p:sp>
        <p:nvSpPr>
          <p:cNvPr id="3" name="Content Placeholder 2"/>
          <p:cNvSpPr>
            <a:spLocks noGrp="1"/>
          </p:cNvSpPr>
          <p:nvPr>
            <p:ph idx="1"/>
          </p:nvPr>
        </p:nvSpPr>
        <p:spPr>
          <a:xfrm>
            <a:off x="304800" y="4876800"/>
            <a:ext cx="8229600" cy="4876800"/>
          </a:xfrm>
        </p:spPr>
        <p:txBody>
          <a:bodyPr/>
          <a:lstStyle/>
          <a:p>
            <a:pPr marL="0" indent="0">
              <a:buNone/>
            </a:pPr>
            <a:endParaRPr lang="en-US" dirty="0"/>
          </a:p>
          <a:p>
            <a:pPr marL="0" indent="0">
              <a:buNone/>
            </a:pPr>
            <a:endParaRPr lang="en-US" dirty="0"/>
          </a:p>
          <a:p>
            <a:pPr marL="0" indent="0">
              <a:buNone/>
            </a:pPr>
            <a:r>
              <a:rPr lang="en-US" dirty="0"/>
              <a:t> </a:t>
            </a:r>
          </a:p>
        </p:txBody>
      </p:sp>
      <p:sp>
        <p:nvSpPr>
          <p:cNvPr id="4" name="TextBox 3"/>
          <p:cNvSpPr txBox="1"/>
          <p:nvPr/>
        </p:nvSpPr>
        <p:spPr>
          <a:xfrm>
            <a:off x="875811" y="2057400"/>
            <a:ext cx="7392377" cy="4524315"/>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en-US" sz="2400" dirty="0"/>
              <a:t>Lowe’s has offered a 7% discount on all items in </a:t>
            </a:r>
            <a:r>
              <a:rPr lang="en-US" sz="2400"/>
              <a:t>the store.</a:t>
            </a:r>
          </a:p>
          <a:p>
            <a:pPr marL="285750" indent="-285750">
              <a:buClr>
                <a:schemeClr val="accent1">
                  <a:lumMod val="75000"/>
                </a:schemeClr>
              </a:buClr>
              <a:buFont typeface="Arial" panose="020B0604020202020204" pitchFamily="34" charset="0"/>
              <a:buChar char="•"/>
            </a:pPr>
            <a:r>
              <a:rPr lang="en-US" sz="2400" dirty="0"/>
              <a:t>Delivery is available for large purchases:</a:t>
            </a:r>
          </a:p>
          <a:p>
            <a:pPr marL="742950" lvl="1" indent="-285750">
              <a:buClr>
                <a:schemeClr val="accent1">
                  <a:lumMod val="75000"/>
                </a:schemeClr>
              </a:buClr>
              <a:buFont typeface="Arial" panose="020B0604020202020204" pitchFamily="34" charset="0"/>
              <a:buChar char="•"/>
            </a:pPr>
            <a:r>
              <a:rPr lang="en-US" sz="2400" dirty="0"/>
              <a:t>Delivery charges will be standard charges per each stores policy for deliveries of 0 to 20 miles one way. For deliveries of more than 20 miles, the delivery charge is an additional $1 per mile, one way.</a:t>
            </a:r>
          </a:p>
          <a:p>
            <a:pPr marL="742950" lvl="1" indent="-285750">
              <a:buClr>
                <a:schemeClr val="accent1">
                  <a:lumMod val="75000"/>
                </a:schemeClr>
              </a:buClr>
              <a:buFont typeface="Arial" panose="020B0604020202020204" pitchFamily="34" charset="0"/>
              <a:buChar char="•"/>
            </a:pPr>
            <a:r>
              <a:rPr lang="en-US" sz="2400" dirty="0"/>
              <a:t>Quote Support Program:</a:t>
            </a:r>
          </a:p>
          <a:p>
            <a:pPr marL="1200150" lvl="2" indent="-285750">
              <a:buClr>
                <a:schemeClr val="accent1">
                  <a:lumMod val="75000"/>
                </a:schemeClr>
              </a:buClr>
              <a:buFont typeface="Arial" panose="020B0604020202020204" pitchFamily="34" charset="0"/>
              <a:buChar char="•"/>
            </a:pPr>
            <a:r>
              <a:rPr lang="en-US" sz="2400" dirty="0"/>
              <a:t>Purchases over $1,500 are allowed to be submitted into Lowe’s Quote Support Program to receive deeper discounts.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801897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a:xfrm>
            <a:off x="429846" y="1981200"/>
            <a:ext cx="8229600" cy="3733800"/>
          </a:xfrm>
        </p:spPr>
        <p:txBody>
          <a:bodyPr/>
          <a:lstStyle/>
          <a:p>
            <a:pPr marL="0" indent="0" algn="ctr">
              <a:buNone/>
            </a:pPr>
            <a:endParaRPr lang="en-US" dirty="0"/>
          </a:p>
          <a:p>
            <a:pPr marL="0" indent="0" algn="ctr">
              <a:buNone/>
            </a:pPr>
            <a:r>
              <a:rPr lang="en-US" i="1" dirty="0"/>
              <a:t>Contract Lead:</a:t>
            </a:r>
          </a:p>
          <a:p>
            <a:pPr marL="0" indent="0" algn="ctr">
              <a:buNone/>
            </a:pPr>
            <a:r>
              <a:rPr lang="en-US" i="1" dirty="0"/>
              <a:t>Ann Schliep</a:t>
            </a:r>
          </a:p>
          <a:p>
            <a:pPr marL="0" indent="0" algn="ctr">
              <a:buNone/>
            </a:pPr>
            <a:r>
              <a:rPr lang="en-US" i="1" dirty="0"/>
              <a:t>State of Utah</a:t>
            </a:r>
          </a:p>
          <a:p>
            <a:pPr marL="0" indent="0" algn="ctr">
              <a:buNone/>
            </a:pPr>
            <a:r>
              <a:rPr lang="en-US" i="1" dirty="0"/>
              <a:t>(801) 538-3421</a:t>
            </a:r>
          </a:p>
          <a:p>
            <a:pPr marL="0" indent="0" algn="ctr">
              <a:buNone/>
            </a:pPr>
            <a:r>
              <a:rPr lang="en-US" i="1" dirty="0"/>
              <a:t>aschliep@Utah.gov</a:t>
            </a:r>
          </a:p>
          <a:p>
            <a:pPr marL="0" indent="0" algn="ctr">
              <a:buNone/>
            </a:pPr>
            <a:endParaRPr lang="en-US" dirty="0"/>
          </a:p>
          <a:p>
            <a:pPr marL="0" indent="0" algn="ctr">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061531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2800"/>
            <a:ext cx="7772400" cy="1851025"/>
          </a:xfrm>
        </p:spPr>
        <p:txBody>
          <a:bodyPr>
            <a:noAutofit/>
          </a:bodyPr>
          <a:lstStyle/>
          <a:p>
            <a:pPr algn="ctr"/>
            <a:r>
              <a:rPr lang="en-US" dirty="0">
                <a:latin typeface="Calibri" panose="020F0502020204030204" pitchFamily="34" charset="0"/>
              </a:rPr>
              <a:t>Participating Addendum Process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066800"/>
            <a:ext cx="3957280" cy="1143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64883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idx="4294967295"/>
          </p:nvPr>
        </p:nvSpPr>
        <p:spPr>
          <a:xfrm>
            <a:off x="2019300" y="850221"/>
            <a:ext cx="4648200" cy="1054778"/>
          </a:xfrm>
        </p:spPr>
        <p:txBody>
          <a:bodyPr>
            <a:normAutofit/>
          </a:bodyPr>
          <a:lstStyle/>
          <a:p>
            <a:pPr algn="ctr"/>
            <a:r>
              <a:rPr lang="en-US" sz="6000" dirty="0">
                <a:latin typeface="Calibri" panose="020F0502020204030204" pitchFamily="34" charset="0"/>
              </a:rPr>
              <a:t>PA Process</a:t>
            </a:r>
          </a:p>
        </p:txBody>
      </p:sp>
      <p:sp>
        <p:nvSpPr>
          <p:cNvPr id="35846" name="Rectangle 3"/>
          <p:cNvSpPr>
            <a:spLocks noGrp="1" noChangeArrowheads="1"/>
          </p:cNvSpPr>
          <p:nvPr>
            <p:ph type="body" idx="4294967295"/>
          </p:nvPr>
        </p:nvSpPr>
        <p:spPr>
          <a:xfrm>
            <a:off x="76200" y="1524000"/>
            <a:ext cx="8686800" cy="4780111"/>
          </a:xfrm>
        </p:spPr>
        <p:txBody>
          <a:bodyPr>
            <a:normAutofit/>
          </a:bodyPr>
          <a:lstStyle/>
          <a:p>
            <a:pPr marL="109728" indent="0">
              <a:buNone/>
            </a:pPr>
            <a:endParaRPr lang="en-US" sz="3200" dirty="0">
              <a:latin typeface="Calibri" panose="020F0502020204030204" pitchFamily="34" charset="0"/>
            </a:endParaRPr>
          </a:p>
          <a:p>
            <a:pPr marL="109728" indent="0" algn="ctr">
              <a:buNone/>
            </a:pPr>
            <a:r>
              <a:rPr lang="en-US" sz="4400" dirty="0">
                <a:latin typeface="Calibri" panose="020F0502020204030204" pitchFamily="34" charset="0"/>
              </a:rPr>
              <a:t>All 50 states and The District of Columbia have Memorandum Of Agreement allowing them to be eligible to use any NASPO ValuePoint cooperative Master Agreement</a:t>
            </a:r>
          </a:p>
          <a:p>
            <a:pPr marL="109728" indent="0">
              <a:buNone/>
            </a:pPr>
            <a:endParaRPr lang="en-US" sz="3200" dirty="0">
              <a:latin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2801446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05000"/>
            <a:ext cx="8839200" cy="3477875"/>
          </a:xfrm>
          <a:prstGeom prst="rect">
            <a:avLst/>
          </a:prstGeom>
        </p:spPr>
        <p:txBody>
          <a:bodyPr wrap="square">
            <a:spAutoFit/>
          </a:bodyPr>
          <a:lstStyle/>
          <a:p>
            <a:pPr>
              <a:buFont typeface="Arial" panose="020B0604020202020204" pitchFamily="34" charset="0"/>
              <a:buChar char="•"/>
            </a:pPr>
            <a:r>
              <a:rPr lang="en-US" sz="2800" b="1" dirty="0">
                <a:latin typeface="Calibri" panose="020F0502020204030204" pitchFamily="34" charset="0"/>
              </a:rPr>
              <a:t>Through the Participating Addendum, States/Entities may</a:t>
            </a:r>
            <a:r>
              <a:rPr lang="en-US" sz="2400" b="1" dirty="0">
                <a:latin typeface="Calibri" panose="020F0502020204030204" pitchFamily="34" charset="0"/>
              </a:rPr>
              <a:t>:</a:t>
            </a:r>
            <a:br>
              <a:rPr lang="en-US" sz="2400" b="1" dirty="0"/>
            </a:br>
            <a:endParaRPr lang="en-US" sz="2400" b="1" dirty="0"/>
          </a:p>
          <a:p>
            <a:pPr lvl="1" algn="just">
              <a:buFont typeface="Arial" panose="020B0604020202020204" pitchFamily="34" charset="0"/>
              <a:buChar char="•"/>
            </a:pPr>
            <a:r>
              <a:rPr lang="en-US" sz="2800" dirty="0">
                <a:latin typeface="Calibri" panose="020F0502020204030204" pitchFamily="34" charset="0"/>
              </a:rPr>
              <a:t>Select Contractors</a:t>
            </a:r>
          </a:p>
          <a:p>
            <a:pPr lvl="1" algn="just">
              <a:buFont typeface="Arial" panose="020B0604020202020204" pitchFamily="34" charset="0"/>
              <a:buChar char="•"/>
            </a:pPr>
            <a:r>
              <a:rPr lang="en-US" sz="2800" dirty="0">
                <a:latin typeface="Calibri" panose="020F0502020204030204" pitchFamily="34" charset="0"/>
              </a:rPr>
              <a:t>Include their own State Administrative Fee</a:t>
            </a:r>
          </a:p>
          <a:p>
            <a:pPr lvl="1" algn="just">
              <a:buFont typeface="Arial" panose="020B0604020202020204" pitchFamily="34" charset="0"/>
              <a:buChar char="•"/>
            </a:pPr>
            <a:r>
              <a:rPr lang="en-US" sz="2800" dirty="0">
                <a:latin typeface="Calibri" panose="020F0502020204030204" pitchFamily="34" charset="0"/>
              </a:rPr>
              <a:t>Include required (unique) terms and conditions</a:t>
            </a:r>
          </a:p>
          <a:p>
            <a:pPr lvl="1" algn="just">
              <a:buFont typeface="Arial" panose="020B0604020202020204" pitchFamily="34" charset="0"/>
              <a:buChar char="•"/>
            </a:pPr>
            <a:r>
              <a:rPr lang="en-US" sz="2800" dirty="0">
                <a:latin typeface="Calibri" panose="020F0502020204030204" pitchFamily="34" charset="0"/>
              </a:rPr>
              <a:t>Identify options for States or their political subdivisions</a:t>
            </a:r>
          </a:p>
          <a:p>
            <a:pPr lvl="1" algn="just">
              <a:buFont typeface="Arial" panose="020B0604020202020204" pitchFamily="34" charset="0"/>
              <a:buChar char="•"/>
            </a:pPr>
            <a:r>
              <a:rPr lang="en-US" sz="2800" dirty="0">
                <a:latin typeface="Calibri" panose="020F0502020204030204" pitchFamily="34" charset="0"/>
              </a:rPr>
              <a:t>Request state-specific reporting or other requirements</a:t>
            </a:r>
          </a:p>
        </p:txBody>
      </p:sp>
      <p:sp>
        <p:nvSpPr>
          <p:cNvPr id="3" name="Rectangle 2"/>
          <p:cNvSpPr/>
          <p:nvPr/>
        </p:nvSpPr>
        <p:spPr>
          <a:xfrm>
            <a:off x="1295400" y="762000"/>
            <a:ext cx="6858000" cy="769441"/>
          </a:xfrm>
          <a:prstGeom prst="rect">
            <a:avLst/>
          </a:prstGeom>
        </p:spPr>
        <p:txBody>
          <a:bodyPr wrap="square">
            <a:spAutoFit/>
          </a:bodyPr>
          <a:lstStyle/>
          <a:p>
            <a:r>
              <a:rPr lang="en-US" sz="4400" dirty="0">
                <a:solidFill>
                  <a:schemeClr val="tx2"/>
                </a:solidFill>
              </a:rPr>
              <a:t>Participating Addendums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7314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idx="4294967295"/>
          </p:nvPr>
        </p:nvSpPr>
        <p:spPr>
          <a:xfrm>
            <a:off x="1104900" y="381000"/>
            <a:ext cx="6667500" cy="762000"/>
          </a:xfrm>
        </p:spPr>
        <p:txBody>
          <a:bodyPr>
            <a:noAutofit/>
          </a:bodyPr>
          <a:lstStyle/>
          <a:p>
            <a:pPr algn="ctr"/>
            <a:r>
              <a:rPr lang="en-US" sz="4000" dirty="0">
                <a:latin typeface="Calibri" panose="020F0502020204030204" pitchFamily="34" charset="0"/>
              </a:rPr>
              <a:t>Opportunities for Participation</a:t>
            </a:r>
          </a:p>
        </p:txBody>
      </p:sp>
      <p:sp>
        <p:nvSpPr>
          <p:cNvPr id="37894" name="Rectangle 3"/>
          <p:cNvSpPr>
            <a:spLocks noGrp="1" noChangeArrowheads="1"/>
          </p:cNvSpPr>
          <p:nvPr>
            <p:ph type="body" idx="4294967295"/>
          </p:nvPr>
        </p:nvSpPr>
        <p:spPr>
          <a:xfrm>
            <a:off x="152400" y="1295400"/>
            <a:ext cx="8686800" cy="5410200"/>
          </a:xfrm>
        </p:spPr>
        <p:txBody>
          <a:bodyPr>
            <a:normAutofit lnSpcReduction="10000"/>
          </a:bodyPr>
          <a:lstStyle/>
          <a:p>
            <a:pPr marL="109728" indent="0">
              <a:buNone/>
            </a:pPr>
            <a:r>
              <a:rPr lang="en-US" sz="2800" b="1" dirty="0">
                <a:latin typeface="Calibri" panose="020F0502020204030204" pitchFamily="34" charset="0"/>
              </a:rPr>
              <a:t>Three Options for Participation</a:t>
            </a:r>
          </a:p>
          <a:p>
            <a:pPr marL="566928" indent="-457200" algn="just">
              <a:buClr>
                <a:srgbClr val="0070C0"/>
              </a:buClr>
              <a:buFont typeface="+mj-lt"/>
              <a:buAutoNum type="arabicPeriod"/>
            </a:pPr>
            <a:r>
              <a:rPr lang="en-US" sz="2800" dirty="0">
                <a:latin typeface="Calibri" panose="020F0502020204030204" pitchFamily="34" charset="0"/>
              </a:rPr>
              <a:t>State signs a Participating Addenda for entire state </a:t>
            </a:r>
          </a:p>
          <a:p>
            <a:pPr marL="822960" lvl="1" indent="-457200" algn="just">
              <a:buClr>
                <a:srgbClr val="0070C0"/>
              </a:buClr>
              <a:buFont typeface="Wingdings" panose="05000000000000000000" pitchFamily="2" charset="2"/>
              <a:buChar char="Ø"/>
            </a:pPr>
            <a:r>
              <a:rPr lang="en-US" sz="2000" dirty="0">
                <a:latin typeface="Calibri" panose="020F0502020204030204" pitchFamily="34" charset="0"/>
              </a:rPr>
              <a:t>Every legally eligible entity in the state can participate</a:t>
            </a:r>
          </a:p>
          <a:p>
            <a:pPr marL="566928" indent="-457200" algn="just">
              <a:buClr>
                <a:srgbClr val="0070C0"/>
              </a:buClr>
              <a:buFont typeface="+mj-lt"/>
              <a:buAutoNum type="arabicPeriod"/>
            </a:pPr>
            <a:r>
              <a:rPr lang="en-US" sz="2800" dirty="0">
                <a:latin typeface="Calibri" panose="020F0502020204030204" pitchFamily="34" charset="0"/>
              </a:rPr>
              <a:t>State signs a Participating Addenda for non state entities </a:t>
            </a:r>
          </a:p>
          <a:p>
            <a:pPr marL="822960" lvl="1" indent="-457200" algn="just">
              <a:buClr>
                <a:srgbClr val="0070C0"/>
              </a:buClr>
              <a:buFont typeface="Wingdings" panose="05000000000000000000" pitchFamily="2" charset="2"/>
              <a:buChar char="Ø"/>
            </a:pPr>
            <a:r>
              <a:rPr lang="en-US" sz="2000" dirty="0">
                <a:latin typeface="Calibri" panose="020F0502020204030204" pitchFamily="34" charset="0"/>
              </a:rPr>
              <a:t>Every legally eligible entity that is not a STATE agency can participate</a:t>
            </a:r>
          </a:p>
          <a:p>
            <a:pPr marL="566928" indent="-457200" algn="just">
              <a:buClr>
                <a:srgbClr val="0070C0"/>
              </a:buClr>
              <a:buFont typeface="+mj-lt"/>
              <a:buAutoNum type="arabicPeriod"/>
            </a:pPr>
            <a:r>
              <a:rPr lang="en-US" sz="2800" dirty="0">
                <a:latin typeface="Calibri" panose="020F0502020204030204" pitchFamily="34" charset="0"/>
              </a:rPr>
              <a:t>State does not sign a Participating Addenda</a:t>
            </a:r>
          </a:p>
          <a:p>
            <a:pPr marL="822960" lvl="1" indent="-457200" algn="just">
              <a:buClr>
                <a:srgbClr val="0070C0"/>
              </a:buClr>
              <a:buFont typeface="Wingdings" panose="05000000000000000000" pitchFamily="2" charset="2"/>
              <a:buChar char="Ø"/>
            </a:pPr>
            <a:r>
              <a:rPr lang="en-US" sz="2000" dirty="0">
                <a:latin typeface="Calibri" panose="020F0502020204030204" pitchFamily="34" charset="0"/>
              </a:rPr>
              <a:t>Political subdivisions wishing to participate may contact the NASPO ValuePoint Cooperative Development Coordinator who will contact the STATE CHIEF PROCUREMENT OFFICIAL asking for approval for that entity to sign their own Participating Addendum.</a:t>
            </a:r>
          </a:p>
          <a:p>
            <a:pPr marL="1344168" lvl="3" indent="-457200" algn="just">
              <a:buClr>
                <a:srgbClr val="0070C0"/>
              </a:buClr>
              <a:buFont typeface="Wingdings" panose="05000000000000000000" pitchFamily="2" charset="2"/>
              <a:buChar char="Ø"/>
            </a:pPr>
            <a:r>
              <a:rPr lang="en-US" sz="2000" dirty="0">
                <a:latin typeface="Calibri" panose="020F0502020204030204" pitchFamily="34" charset="0"/>
              </a:rPr>
              <a:t>Entities may be given approval on an individual basis or State CPO may give approval to all entities within the state to execute their own Participating Addendums.</a:t>
            </a:r>
          </a:p>
          <a:p>
            <a:pPr lvl="2"/>
            <a:endParaRPr lang="en-US" dirty="0">
              <a:latin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2974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start</a:t>
            </a:r>
          </a:p>
        </p:txBody>
      </p:sp>
      <p:sp>
        <p:nvSpPr>
          <p:cNvPr id="3" name="Content Placeholder 2"/>
          <p:cNvSpPr>
            <a:spLocks noGrp="1"/>
          </p:cNvSpPr>
          <p:nvPr>
            <p:ph idx="1"/>
          </p:nvPr>
        </p:nvSpPr>
        <p:spPr/>
        <p:txBody>
          <a:bodyPr/>
          <a:lstStyle/>
          <a:p>
            <a:r>
              <a:rPr lang="en-US" dirty="0"/>
              <a:t>Please mute your phone and do not use your hold button </a:t>
            </a:r>
          </a:p>
          <a:p>
            <a:r>
              <a:rPr lang="en-US" dirty="0"/>
              <a:t>This webinar is being recorded</a:t>
            </a:r>
          </a:p>
          <a:p>
            <a:r>
              <a:rPr lang="en-US" dirty="0"/>
              <a:t>Copies of this webinar and the power point will be posted on the NASPO ValuePoint contract portfolio website at the conclusion of todays presentation</a:t>
            </a:r>
          </a:p>
          <a:p>
            <a:r>
              <a:rPr lang="en-US" dirty="0"/>
              <a:t>Please hold your questions until the end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90432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58632"/>
            <a:ext cx="67818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latin typeface="Calibri" panose="020F0502020204030204" pitchFamily="34" charset="0"/>
              </a:rPr>
              <a:t>Participation Opportunity #1</a:t>
            </a:r>
          </a:p>
        </p:txBody>
      </p:sp>
      <p:sp>
        <p:nvSpPr>
          <p:cNvPr id="5" name="TextBox 4"/>
          <p:cNvSpPr txBox="1"/>
          <p:nvPr/>
        </p:nvSpPr>
        <p:spPr>
          <a:xfrm>
            <a:off x="278784" y="812165"/>
            <a:ext cx="8686800" cy="6186309"/>
          </a:xfrm>
          <a:prstGeom prst="rect">
            <a:avLst/>
          </a:prstGeom>
          <a:noFill/>
        </p:spPr>
        <p:txBody>
          <a:bodyPr wrap="square" rtlCol="0">
            <a:spAutoFit/>
          </a:bodyPr>
          <a:lstStyle/>
          <a:p>
            <a:r>
              <a:rPr lang="en-US" sz="3200" b="1" dirty="0">
                <a:latin typeface="Calibri" panose="020F0502020204030204" pitchFamily="34" charset="0"/>
              </a:rPr>
              <a:t>Step by Step:</a:t>
            </a:r>
          </a:p>
          <a:p>
            <a:pPr algn="ctr"/>
            <a:r>
              <a:rPr lang="en-US" sz="2000" i="1" dirty="0">
                <a:latin typeface="Calibri" panose="020F0502020204030204" pitchFamily="34" charset="0"/>
              </a:rPr>
              <a:t>Participating Addendum templates are available on each Master Agreement page on </a:t>
            </a:r>
            <a:r>
              <a:rPr lang="en-US" sz="2000" i="1" dirty="0">
                <a:latin typeface="Calibri" panose="020F0502020204030204" pitchFamily="34" charset="0"/>
                <a:hlinkClick r:id="rId3"/>
              </a:rPr>
              <a:t>www.naspovaluepoint.org</a:t>
            </a:r>
            <a:endParaRPr lang="en-US" sz="2000" i="1"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States may have submitted Intents to Participate during solicitation, this will provide the information for contractors to contact states interested in signing a Participating Addendum.</a:t>
            </a:r>
          </a:p>
          <a:p>
            <a:pPr marL="800100" lvl="1" indent="-342900" algn="just">
              <a:buClr>
                <a:srgbClr val="0070C0"/>
              </a:buClr>
              <a:buFont typeface="Wingdings" panose="05000000000000000000" pitchFamily="2" charset="2"/>
              <a:buChar char="Ø"/>
            </a:pPr>
            <a:r>
              <a:rPr lang="en-US" dirty="0">
                <a:latin typeface="Calibri" panose="020F0502020204030204" pitchFamily="34" charset="0"/>
              </a:rPr>
              <a:t>	States may also contact contractors directly to begin Participating Addendum process.</a:t>
            </a:r>
          </a:p>
          <a:p>
            <a:pPr marL="342900" indent="-342900" algn="just">
              <a:buClr>
                <a:srgbClr val="0070C0"/>
              </a:buClr>
              <a:buFont typeface="+mj-lt"/>
              <a:buAutoNum type="arabicPeriod"/>
            </a:pPr>
            <a:r>
              <a:rPr lang="en-US" dirty="0">
                <a:latin typeface="Calibri" panose="020F0502020204030204" pitchFamily="34" charset="0"/>
              </a:rPr>
              <a:t>State Chief Procurement Officials (or designated representative) will be the signatory on the Participating Addendum. They will also be the NASPO ValuePoint point of contact throughout the process.</a:t>
            </a:r>
          </a:p>
          <a:p>
            <a:pPr marL="342900" indent="-342900" algn="just">
              <a:buClr>
                <a:srgbClr val="0070C0"/>
              </a:buClr>
              <a:buFont typeface="+mj-lt"/>
              <a:buAutoNum type="arabicPeriod"/>
            </a:pPr>
            <a:r>
              <a:rPr lang="en-US" dirty="0">
                <a:latin typeface="Calibri" panose="020F0502020204030204" pitchFamily="34" charset="0"/>
              </a:rPr>
              <a:t>State completes the draft Participating Addendum for each contractor and then forwards the draft to the contractor.  Negotiations will be handled directly between state and contractor.  Upon agreement, the state sends a final copy of Participating Addendum to the contractor for signature. </a:t>
            </a:r>
            <a:endParaRPr lang="en-US" strike="sngStrike"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Contractor signs Participating Addendum and sends back to state for signature.  </a:t>
            </a:r>
          </a:p>
          <a:p>
            <a:pPr marL="342900" indent="-342900" algn="just">
              <a:buClr>
                <a:srgbClr val="0070C0"/>
              </a:buClr>
              <a:buFont typeface="+mj-lt"/>
              <a:buAutoNum type="arabicPeriod"/>
            </a:pPr>
            <a:r>
              <a:rPr lang="en-US" dirty="0">
                <a:latin typeface="Calibri" panose="020F0502020204030204" pitchFamily="34" charset="0"/>
              </a:rPr>
              <a:t>State sends fully executed copy to both contractor and NASPO ValuePoint at    </a:t>
            </a:r>
          </a:p>
          <a:p>
            <a:pPr>
              <a:buClr>
                <a:srgbClr val="0070C0"/>
              </a:buClr>
            </a:pPr>
            <a:r>
              <a:rPr lang="en-US" dirty="0">
                <a:latin typeface="Calibri" panose="020F0502020204030204" pitchFamily="34" charset="0"/>
              </a:rPr>
              <a:t>                   </a:t>
            </a:r>
            <a:r>
              <a:rPr lang="en-US" dirty="0">
                <a:latin typeface="Calibri" panose="020F0502020204030204" pitchFamily="34" charset="0"/>
                <a:hlinkClick r:id="rId4"/>
              </a:rPr>
              <a:t>PA@naspovaluepoint.org</a:t>
            </a:r>
            <a:endParaRPr lang="en-US" dirty="0">
              <a:latin typeface="Calibri" panose="020F0502020204030204" pitchFamily="34" charset="0"/>
            </a:endParaRPr>
          </a:p>
          <a:p>
            <a:pPr>
              <a:buClr>
                <a:srgbClr val="0070C0"/>
              </a:buClr>
            </a:pPr>
            <a:r>
              <a:rPr lang="en-US" dirty="0">
                <a:latin typeface="Calibri" panose="020F0502020204030204" pitchFamily="34" charset="0"/>
              </a:rPr>
              <a:t>   		     </a:t>
            </a:r>
            <a:r>
              <a:rPr lang="en-US" i="1" dirty="0">
                <a:latin typeface="Calibri" panose="020F0502020204030204" pitchFamily="34" charset="0"/>
              </a:rPr>
              <a:t>Executed Participating Addendum will be maintained </a:t>
            </a:r>
            <a:br>
              <a:rPr lang="en-US" i="1" dirty="0">
                <a:latin typeface="Calibri" panose="020F0502020204030204" pitchFamily="34" charset="0"/>
              </a:rPr>
            </a:br>
            <a:r>
              <a:rPr lang="en-US" i="1" dirty="0">
                <a:latin typeface="Calibri" panose="020F0502020204030204" pitchFamily="34" charset="0"/>
              </a:rPr>
              <a:t>				in a repository.</a:t>
            </a:r>
          </a:p>
          <a:p>
            <a:endParaRPr lang="en-US" dirty="0">
              <a:latin typeface="Calibri" panose="020F0502020204030204" pitchFamily="34"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47953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152400"/>
            <a:ext cx="67818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latin typeface="Calibri" panose="020F0502020204030204" pitchFamily="34" charset="0"/>
              </a:rPr>
              <a:t>Participation Opportunity #2</a:t>
            </a:r>
          </a:p>
        </p:txBody>
      </p:sp>
      <p:sp>
        <p:nvSpPr>
          <p:cNvPr id="4" name="TextBox 3"/>
          <p:cNvSpPr txBox="1"/>
          <p:nvPr/>
        </p:nvSpPr>
        <p:spPr>
          <a:xfrm>
            <a:off x="304800" y="990600"/>
            <a:ext cx="8686800" cy="6186309"/>
          </a:xfrm>
          <a:prstGeom prst="rect">
            <a:avLst/>
          </a:prstGeom>
          <a:noFill/>
        </p:spPr>
        <p:txBody>
          <a:bodyPr wrap="square" rtlCol="0">
            <a:spAutoFit/>
          </a:bodyPr>
          <a:lstStyle/>
          <a:p>
            <a:r>
              <a:rPr lang="en-US" sz="3200" b="1" dirty="0">
                <a:latin typeface="Calibri" panose="020F0502020204030204" pitchFamily="34" charset="0"/>
              </a:rPr>
              <a:t>Step by Step: Same Process as Opportunity #1</a:t>
            </a:r>
          </a:p>
          <a:p>
            <a:pPr algn="ctr"/>
            <a:r>
              <a:rPr lang="en-US" sz="2000" i="1" dirty="0">
                <a:latin typeface="Calibri" panose="020F0502020204030204" pitchFamily="34" charset="0"/>
              </a:rPr>
              <a:t>Participating Addendum templates are available on each Master Agreement page on </a:t>
            </a:r>
            <a:r>
              <a:rPr lang="en-US" sz="2000" i="1" dirty="0">
                <a:latin typeface="Calibri" panose="020F0502020204030204" pitchFamily="34" charset="0"/>
                <a:hlinkClick r:id="rId3"/>
              </a:rPr>
              <a:t>www.naspovaluepoint.org</a:t>
            </a:r>
            <a:endParaRPr lang="en-US" sz="2000" i="1"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States may have submitted Intents to Participate during solicitation, this will provide the information for contractors to contact states interested in signing a Participating Addendum.</a:t>
            </a:r>
          </a:p>
          <a:p>
            <a:pPr marL="800100" lvl="1" indent="-342900" algn="just">
              <a:buClr>
                <a:srgbClr val="0070C0"/>
              </a:buClr>
              <a:buFont typeface="Wingdings" panose="05000000000000000000" pitchFamily="2" charset="2"/>
              <a:buChar char="Ø"/>
            </a:pPr>
            <a:r>
              <a:rPr lang="en-US" dirty="0">
                <a:latin typeface="Calibri" panose="020F0502020204030204" pitchFamily="34" charset="0"/>
              </a:rPr>
              <a:t>	States may also contact contractors directly to begin Participating Addendum process.</a:t>
            </a:r>
          </a:p>
          <a:p>
            <a:pPr marL="342900" indent="-342900" algn="just">
              <a:buClr>
                <a:srgbClr val="0070C0"/>
              </a:buClr>
              <a:buFont typeface="+mj-lt"/>
              <a:buAutoNum type="arabicPeriod"/>
            </a:pPr>
            <a:r>
              <a:rPr lang="en-US" dirty="0">
                <a:latin typeface="Calibri" panose="020F0502020204030204" pitchFamily="34" charset="0"/>
              </a:rPr>
              <a:t>State Chief Procurement Officials (or designated representative) will be the signatory on the Participating Addendum. They will also be the NASPO ValuePoint point of contact throughout the process.</a:t>
            </a:r>
          </a:p>
          <a:p>
            <a:pPr marL="342900" indent="-342900" algn="just">
              <a:buClr>
                <a:srgbClr val="0070C0"/>
              </a:buClr>
              <a:buFont typeface="+mj-lt"/>
              <a:buAutoNum type="arabicPeriod"/>
            </a:pPr>
            <a:r>
              <a:rPr lang="en-US" dirty="0">
                <a:latin typeface="Calibri" panose="020F0502020204030204" pitchFamily="34" charset="0"/>
              </a:rPr>
              <a:t>State completes the draft Participating Addendum for each contractor and then forwards the draft to the contractor.  Negotiations will be handled directly between state and contractor.  Upon agreement, the state sends a final copy of Participating Addendum to the contractor for signature. </a:t>
            </a:r>
            <a:endParaRPr lang="en-US" strike="sngStrike"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Contractor signs Participating Addendum and sends back to state for signature. </a:t>
            </a:r>
          </a:p>
          <a:p>
            <a:pPr marL="342900" indent="-342900" algn="just">
              <a:buClr>
                <a:srgbClr val="0070C0"/>
              </a:buClr>
              <a:buFont typeface="+mj-lt"/>
              <a:buAutoNum type="arabicPeriod"/>
            </a:pPr>
            <a:r>
              <a:rPr lang="en-US" dirty="0">
                <a:latin typeface="Calibri" panose="020F0502020204030204" pitchFamily="34" charset="0"/>
              </a:rPr>
              <a:t>State sends fully executed copy to both contractor and NASPO ValuePoint at  </a:t>
            </a:r>
          </a:p>
          <a:p>
            <a:pPr>
              <a:buClr>
                <a:srgbClr val="0070C0"/>
              </a:buClr>
            </a:pPr>
            <a:r>
              <a:rPr lang="en-US" dirty="0">
                <a:latin typeface="Calibri" panose="020F0502020204030204" pitchFamily="34" charset="0"/>
              </a:rPr>
              <a:t>                                     </a:t>
            </a:r>
            <a:r>
              <a:rPr lang="en-US" dirty="0">
                <a:latin typeface="Calibri" panose="020F0502020204030204" pitchFamily="34" charset="0"/>
                <a:hlinkClick r:id="rId4"/>
              </a:rPr>
              <a:t>PA@naspovaluepoint.org</a:t>
            </a:r>
            <a:endParaRPr lang="en-US" dirty="0">
              <a:latin typeface="Calibri" panose="020F0502020204030204" pitchFamily="34" charset="0"/>
            </a:endParaRPr>
          </a:p>
          <a:p>
            <a:pPr>
              <a:buClr>
                <a:srgbClr val="0070C0"/>
              </a:buClr>
            </a:pPr>
            <a:r>
              <a:rPr lang="en-US" dirty="0">
                <a:latin typeface="Calibri" panose="020F0502020204030204" pitchFamily="34" charset="0"/>
              </a:rPr>
              <a:t>			    </a:t>
            </a:r>
            <a:r>
              <a:rPr lang="en-US" i="1" dirty="0">
                <a:latin typeface="Calibri" panose="020F0502020204030204" pitchFamily="34" charset="0"/>
              </a:rPr>
              <a:t>Executed Participating Addendum will be maintained </a:t>
            </a:r>
            <a:br>
              <a:rPr lang="en-US" i="1" dirty="0">
                <a:latin typeface="Calibri" panose="020F0502020204030204" pitchFamily="34" charset="0"/>
              </a:rPr>
            </a:br>
            <a:r>
              <a:rPr lang="en-US" i="1" dirty="0">
                <a:latin typeface="Calibri" panose="020F0502020204030204" pitchFamily="34" charset="0"/>
              </a:rPr>
              <a:t>                                                                              in a repository.</a:t>
            </a:r>
          </a:p>
          <a:p>
            <a:endParaRPr lang="en-US" dirty="0">
              <a:latin typeface="Calibri" panose="020F0502020204030204" pitchFamily="34"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781794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152400"/>
            <a:ext cx="67818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latin typeface="Calibri" panose="020F0502020204030204" pitchFamily="34" charset="0"/>
              </a:rPr>
              <a:t>Participation Opportunity #3</a:t>
            </a:r>
          </a:p>
        </p:txBody>
      </p:sp>
      <p:sp>
        <p:nvSpPr>
          <p:cNvPr id="4" name="TextBox 3"/>
          <p:cNvSpPr txBox="1"/>
          <p:nvPr/>
        </p:nvSpPr>
        <p:spPr>
          <a:xfrm>
            <a:off x="218851" y="948690"/>
            <a:ext cx="8686800" cy="6186309"/>
          </a:xfrm>
          <a:prstGeom prst="rect">
            <a:avLst/>
          </a:prstGeom>
          <a:noFill/>
        </p:spPr>
        <p:txBody>
          <a:bodyPr wrap="square" rtlCol="0">
            <a:spAutoFit/>
          </a:bodyPr>
          <a:lstStyle/>
          <a:p>
            <a:r>
              <a:rPr lang="en-US" sz="3200" b="1" dirty="0">
                <a:latin typeface="Calibri" panose="020F0502020204030204" pitchFamily="34" charset="0"/>
              </a:rPr>
              <a:t>Step by Step:</a:t>
            </a:r>
          </a:p>
          <a:p>
            <a:pPr algn="ctr"/>
            <a:r>
              <a:rPr lang="en-US" sz="2000" i="1" dirty="0">
                <a:latin typeface="Calibri" panose="020F0502020204030204" pitchFamily="34" charset="0"/>
              </a:rPr>
              <a:t>Participating Addendum templates are available on each Master Agreement page on </a:t>
            </a:r>
            <a:r>
              <a:rPr lang="en-US" sz="2000" i="1" dirty="0">
                <a:latin typeface="Calibri" panose="020F0502020204030204" pitchFamily="34" charset="0"/>
                <a:hlinkClick r:id="rId3"/>
              </a:rPr>
              <a:t>www.naspovaluepoint.org</a:t>
            </a:r>
            <a:endParaRPr lang="en-US" sz="2000" i="1"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An email request should be sent to </a:t>
            </a:r>
            <a:r>
              <a:rPr lang="en-US" dirty="0">
                <a:latin typeface="Calibri" panose="020F0502020204030204" pitchFamily="34" charset="0"/>
                <a:hlinkClick r:id="rId4"/>
              </a:rPr>
              <a:t>PA@naspovaluepoint.org</a:t>
            </a:r>
            <a:r>
              <a:rPr lang="en-US" dirty="0">
                <a:latin typeface="Calibri" panose="020F0502020204030204" pitchFamily="34" charset="0"/>
              </a:rPr>
              <a:t> from entity (email may also be sent from contractor). </a:t>
            </a:r>
          </a:p>
          <a:p>
            <a:pPr marL="342900" indent="-342900" algn="just">
              <a:buClr>
                <a:srgbClr val="0070C0"/>
              </a:buClr>
              <a:buFont typeface="+mj-lt"/>
              <a:buAutoNum type="arabicPeriod"/>
            </a:pPr>
            <a:r>
              <a:rPr lang="en-US" dirty="0">
                <a:latin typeface="Calibri" panose="020F0502020204030204" pitchFamily="34" charset="0"/>
              </a:rPr>
              <a:t>The email needs to provide the following details: main point of contact from entity, full name of entity, phone number, email address and physical address.</a:t>
            </a:r>
          </a:p>
          <a:p>
            <a:pPr marL="342900" indent="-342900" algn="just">
              <a:buClr>
                <a:srgbClr val="0070C0"/>
              </a:buClr>
              <a:buFont typeface="+mj-lt"/>
              <a:buAutoNum type="arabicPeriod"/>
            </a:pPr>
            <a:r>
              <a:rPr lang="en-US" dirty="0">
                <a:latin typeface="Calibri" panose="020F0502020204030204" pitchFamily="34" charset="0"/>
              </a:rPr>
              <a:t>NASPO ValuePoint will email State Chief Procurement Officer requesting approval for the entity to execute a Participating Addendum.</a:t>
            </a:r>
          </a:p>
          <a:p>
            <a:pPr marL="342900" indent="-342900" algn="just">
              <a:buClr>
                <a:srgbClr val="0070C0"/>
              </a:buClr>
              <a:buFont typeface="+mj-lt"/>
              <a:buAutoNum type="arabicPeriod"/>
            </a:pPr>
            <a:r>
              <a:rPr lang="en-US" dirty="0">
                <a:latin typeface="Calibri" panose="020F0502020204030204" pitchFamily="34" charset="0"/>
              </a:rPr>
              <a:t>NASPO ValuePoint will email both contractor and entity with the permission from Chief Procurement Official to proceed to complete the Participating Addendum.</a:t>
            </a:r>
          </a:p>
          <a:p>
            <a:pPr marL="342900" indent="-342900" algn="just">
              <a:buClr>
                <a:srgbClr val="0070C0"/>
              </a:buClr>
              <a:buFont typeface="+mj-lt"/>
              <a:buAutoNum type="arabicPeriod"/>
            </a:pPr>
            <a:r>
              <a:rPr lang="en-US" dirty="0">
                <a:latin typeface="Calibri" panose="020F0502020204030204" pitchFamily="34" charset="0"/>
              </a:rPr>
              <a:t>Entity completes the draft Participating Addendum for contractor and then forwards the draft to the contractor.  Negotiations will be handled directly between entity and contractor.  Upon agreement, the entity sends a final copy of Participating Addendum to the contractor for signature.</a:t>
            </a:r>
            <a:endParaRPr lang="en-US" strike="sngStrike" dirty="0">
              <a:latin typeface="Calibri" panose="020F0502020204030204" pitchFamily="34" charset="0"/>
            </a:endParaRPr>
          </a:p>
          <a:p>
            <a:pPr marL="342900" indent="-342900" algn="just">
              <a:buClr>
                <a:srgbClr val="0070C0"/>
              </a:buClr>
              <a:buFont typeface="+mj-lt"/>
              <a:buAutoNum type="arabicPeriod"/>
            </a:pPr>
            <a:r>
              <a:rPr lang="en-US" dirty="0">
                <a:latin typeface="Calibri" panose="020F0502020204030204" pitchFamily="34" charset="0"/>
              </a:rPr>
              <a:t>Contractor signs Participating Addendum and sends back to entity for signature . </a:t>
            </a:r>
          </a:p>
          <a:p>
            <a:pPr marL="342900" indent="-342900" algn="just">
              <a:buClr>
                <a:srgbClr val="0070C0"/>
              </a:buClr>
              <a:buFont typeface="+mj-lt"/>
              <a:buAutoNum type="arabicPeriod"/>
            </a:pPr>
            <a:r>
              <a:rPr lang="en-US" dirty="0">
                <a:latin typeface="Calibri" panose="020F0502020204030204" pitchFamily="34" charset="0"/>
              </a:rPr>
              <a:t>Entity sends fully executed copy to both contractor and NASPO ValuePoint at   			</a:t>
            </a:r>
            <a:r>
              <a:rPr lang="en-US" dirty="0">
                <a:latin typeface="Calibri" panose="020F0502020204030204" pitchFamily="34" charset="0"/>
                <a:hlinkClick r:id="rId4"/>
              </a:rPr>
              <a:t>PA@naspovaluepoint.org</a:t>
            </a:r>
            <a:endParaRPr lang="en-US" dirty="0">
              <a:latin typeface="Calibri" panose="020F0502020204030204" pitchFamily="34" charset="0"/>
            </a:endParaRPr>
          </a:p>
          <a:p>
            <a:pPr algn="ctr">
              <a:buClr>
                <a:srgbClr val="0070C0"/>
              </a:buClr>
            </a:pPr>
            <a:r>
              <a:rPr lang="en-US" dirty="0">
                <a:latin typeface="Calibri" panose="020F0502020204030204" pitchFamily="34" charset="0"/>
              </a:rPr>
              <a:t>                                                  </a:t>
            </a:r>
            <a:r>
              <a:rPr lang="en-US" i="1" dirty="0">
                <a:latin typeface="Calibri" panose="020F0502020204030204" pitchFamily="34" charset="0"/>
              </a:rPr>
              <a:t>Executed Participating Addendum will be maintained 	</a:t>
            </a:r>
            <a:br>
              <a:rPr lang="en-US" i="1" dirty="0">
                <a:latin typeface="Calibri" panose="020F0502020204030204" pitchFamily="34" charset="0"/>
              </a:rPr>
            </a:br>
            <a:r>
              <a:rPr lang="en-US" i="1" dirty="0">
                <a:latin typeface="Calibri" panose="020F0502020204030204" pitchFamily="34" charset="0"/>
              </a:rPr>
              <a:t>                       in a repository.</a:t>
            </a:r>
          </a:p>
          <a:p>
            <a:endParaRPr lang="en-US" dirty="0">
              <a:latin typeface="Calibri" panose="020F0502020204030204" pitchFamily="34"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85522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257300" y="76200"/>
            <a:ext cx="67818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latin typeface="Calibri" panose="020F0502020204030204" pitchFamily="34" charset="0"/>
              </a:rPr>
              <a:t>PA Process Flow Chart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080433"/>
            <a:ext cx="9144000" cy="51435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505761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447800"/>
            <a:ext cx="8153400" cy="3785652"/>
          </a:xfrm>
          <a:prstGeom prst="rect">
            <a:avLst/>
          </a:prstGeom>
        </p:spPr>
        <p:txBody>
          <a:bodyPr wrap="square">
            <a:spAutoFit/>
          </a:bodyPr>
          <a:lstStyle/>
          <a:p>
            <a:pPr algn="ctr"/>
            <a:r>
              <a:rPr lang="en-US" sz="3200" dirty="0"/>
              <a:t>State Executed vs Polysub </a:t>
            </a:r>
          </a:p>
          <a:p>
            <a:pPr algn="ctr"/>
            <a:r>
              <a:rPr lang="en-US" sz="3200" dirty="0"/>
              <a:t>Executed PA’s</a:t>
            </a:r>
          </a:p>
          <a:p>
            <a:pPr algn="ctr"/>
            <a:endParaRPr lang="en-US" sz="3200" dirty="0"/>
          </a:p>
          <a:p>
            <a:pPr algn="just"/>
            <a:r>
              <a:rPr lang="en-US" dirty="0"/>
              <a:t>If a state has executed a Participating Addendum that allows for Political Subdivision’s to conduct purchases, NASPO ValuePoint discourages individual entities and contractors from executing a separate or additional Participating Addendum.   </a:t>
            </a:r>
          </a:p>
          <a:p>
            <a:endParaRPr lang="en-US" dirty="0"/>
          </a:p>
          <a:p>
            <a:pPr algn="just"/>
            <a:r>
              <a:rPr lang="en-US" dirty="0"/>
              <a:t>If a Political Subdivision needs to execute a separate contractual document, that contractual document should be maintained at the political subdivision level. Do not forward to NASPO ValuePoint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898160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3"/>
          <p:cNvSpPr>
            <a:spLocks noGrp="1" noChangeArrowheads="1"/>
          </p:cNvSpPr>
          <p:nvPr>
            <p:ph type="body" idx="4294967295"/>
          </p:nvPr>
        </p:nvSpPr>
        <p:spPr>
          <a:xfrm>
            <a:off x="609600" y="1752600"/>
            <a:ext cx="7620000" cy="4419600"/>
          </a:xfrm>
        </p:spPr>
        <p:txBody>
          <a:bodyPr>
            <a:normAutofit lnSpcReduction="10000"/>
          </a:bodyPr>
          <a:lstStyle/>
          <a:p>
            <a:pPr marL="624078" indent="-514350" algn="just">
              <a:buFont typeface="+mj-lt"/>
              <a:buAutoNum type="arabicPeriod"/>
            </a:pPr>
            <a:r>
              <a:rPr lang="en-US" sz="2400" dirty="0">
                <a:latin typeface="Calibri" panose="020F0502020204030204" pitchFamily="34" charset="0"/>
              </a:rPr>
              <a:t>Sample PA’s are located on the NASPO ValuePoint Website under each master agreement portfolio. </a:t>
            </a:r>
          </a:p>
          <a:p>
            <a:pPr marL="624078" indent="-514350" algn="just">
              <a:buFont typeface="+mj-lt"/>
              <a:buAutoNum type="arabicPeriod"/>
            </a:pPr>
            <a:r>
              <a:rPr lang="en-US" sz="2400" dirty="0">
                <a:latin typeface="Calibri" panose="020F0502020204030204" pitchFamily="34" charset="0"/>
              </a:rPr>
              <a:t>Executed Participating Addendum will be maintained on </a:t>
            </a:r>
            <a:r>
              <a:rPr lang="en-US" sz="2400" dirty="0">
                <a:latin typeface="Calibri" panose="020F0502020204030204" pitchFamily="34" charset="0"/>
                <a:hlinkClick r:id="rId3"/>
              </a:rPr>
              <a:t>www.naspovaluepoint.org</a:t>
            </a:r>
            <a:r>
              <a:rPr lang="en-US" sz="2400" dirty="0">
                <a:latin typeface="Calibri" panose="020F0502020204030204" pitchFamily="34" charset="0"/>
              </a:rPr>
              <a:t> and in a repository.</a:t>
            </a:r>
          </a:p>
          <a:p>
            <a:pPr marL="624078" indent="-514350" algn="just">
              <a:buFont typeface="+mj-lt"/>
              <a:buAutoNum type="arabicPeriod"/>
            </a:pPr>
            <a:r>
              <a:rPr lang="en-US" sz="2400" dirty="0">
                <a:latin typeface="Calibri" panose="020F0502020204030204" pitchFamily="34" charset="0"/>
              </a:rPr>
              <a:t>Participating states and entities will be identified on the map of the USA on each Master Agreement page on </a:t>
            </a:r>
            <a:r>
              <a:rPr lang="en-US" sz="2400" dirty="0">
                <a:latin typeface="Calibri" panose="020F0502020204030204" pitchFamily="34" charset="0"/>
                <a:hlinkClick r:id="rId3"/>
              </a:rPr>
              <a:t>www.naspovaluepoint.org</a:t>
            </a:r>
            <a:r>
              <a:rPr lang="en-US" sz="2400" dirty="0">
                <a:latin typeface="Calibri" panose="020F0502020204030204" pitchFamily="34" charset="0"/>
              </a:rPr>
              <a:t> </a:t>
            </a:r>
          </a:p>
          <a:p>
            <a:pPr marL="624078" indent="-514350" algn="just">
              <a:buFont typeface="+mj-lt"/>
              <a:buAutoNum type="arabicPeriod"/>
            </a:pPr>
            <a:r>
              <a:rPr lang="en-US" sz="2400" dirty="0">
                <a:latin typeface="Calibri" panose="020F0502020204030204" pitchFamily="34" charset="0"/>
              </a:rPr>
              <a:t>The Lead State and NASPO ValuePoint do not get involved with negotiations. </a:t>
            </a:r>
          </a:p>
          <a:p>
            <a:pPr marL="624078" indent="-514350" algn="just">
              <a:buFont typeface="+mj-lt"/>
              <a:buAutoNum type="arabicPeriod"/>
            </a:pPr>
            <a:r>
              <a:rPr lang="en-US" sz="2400" dirty="0">
                <a:latin typeface="Calibri" panose="020F0502020204030204" pitchFamily="34" charset="0"/>
              </a:rPr>
              <a:t>Only submit completed and negotiated PA’s with signatures from both parties.</a:t>
            </a:r>
          </a:p>
          <a:p>
            <a:pPr marL="624078" indent="-514350" algn="just">
              <a:buFont typeface="+mj-lt"/>
              <a:buAutoNum type="arabicPeriod"/>
            </a:pPr>
            <a:r>
              <a:rPr lang="en-US" sz="2400" dirty="0">
                <a:latin typeface="Calibri" panose="020F0502020204030204" pitchFamily="34" charset="0"/>
              </a:rPr>
              <a:t>Submit completed PA’s in PDF Format.</a:t>
            </a:r>
          </a:p>
          <a:p>
            <a:pPr marL="109728" indent="0">
              <a:buNone/>
            </a:pPr>
            <a:endParaRPr lang="en-US" sz="2800" dirty="0">
              <a:latin typeface="Calibri" panose="020F0502020204030204" pitchFamily="34" charset="0"/>
            </a:endParaRPr>
          </a:p>
        </p:txBody>
      </p:sp>
      <p:sp>
        <p:nvSpPr>
          <p:cNvPr id="10" name="Rectangle 2"/>
          <p:cNvSpPr txBox="1">
            <a:spLocks noChangeArrowheads="1"/>
          </p:cNvSpPr>
          <p:nvPr/>
        </p:nvSpPr>
        <p:spPr>
          <a:xfrm>
            <a:off x="2019300" y="685800"/>
            <a:ext cx="48006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latin typeface="Calibri" panose="020F0502020204030204" pitchFamily="34" charset="0"/>
              </a:rPr>
              <a:t>Things to Remember</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615625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idx="4294967295"/>
          </p:nvPr>
        </p:nvSpPr>
        <p:spPr>
          <a:xfrm>
            <a:off x="2209800" y="304800"/>
            <a:ext cx="4495800" cy="1126067"/>
          </a:xfrm>
        </p:spPr>
        <p:txBody>
          <a:bodyPr>
            <a:normAutofit/>
          </a:bodyPr>
          <a:lstStyle/>
          <a:p>
            <a:pPr algn="ctr"/>
            <a:endParaRPr lang="en-US" sz="4400" dirty="0">
              <a:latin typeface="Calibri" panose="020F0502020204030204" pitchFamily="34" charset="0"/>
            </a:endParaRPr>
          </a:p>
        </p:txBody>
      </p:sp>
      <p:sp>
        <p:nvSpPr>
          <p:cNvPr id="48134" name="Rectangle 3"/>
          <p:cNvSpPr>
            <a:spLocks noGrp="1" noChangeArrowheads="1"/>
          </p:cNvSpPr>
          <p:nvPr>
            <p:ph type="body" idx="4294967295"/>
          </p:nvPr>
        </p:nvSpPr>
        <p:spPr>
          <a:xfrm>
            <a:off x="304800" y="1371600"/>
            <a:ext cx="8821615" cy="3564467"/>
          </a:xfrm>
        </p:spPr>
        <p:txBody>
          <a:bodyPr>
            <a:normAutofit lnSpcReduction="10000"/>
          </a:bodyPr>
          <a:lstStyle/>
          <a:p>
            <a:pPr marL="109728" indent="0" algn="just">
              <a:buNone/>
            </a:pPr>
            <a:r>
              <a:rPr lang="en-US" sz="2800" dirty="0">
                <a:latin typeface="Calibri" panose="020F0502020204030204" pitchFamily="34" charset="0"/>
              </a:rPr>
              <a:t>Please let NASPO ValuePoint know if we can be of any assistance:</a:t>
            </a:r>
          </a:p>
          <a:p>
            <a:pPr marL="109728" indent="0">
              <a:buNone/>
            </a:pPr>
            <a:endParaRPr lang="en-US" sz="2600" dirty="0">
              <a:latin typeface="Calibri" panose="020F0502020204030204" pitchFamily="34" charset="0"/>
            </a:endParaRPr>
          </a:p>
          <a:p>
            <a:pPr marL="109728" indent="0">
              <a:buNone/>
            </a:pPr>
            <a:r>
              <a:rPr lang="en-US" sz="2800" dirty="0">
                <a:latin typeface="Calibri" panose="020F0502020204030204" pitchFamily="34" charset="0"/>
              </a:rPr>
              <a:t>Shannon Berry, NASPO ValuePoint Cooperative Development Coordinator </a:t>
            </a:r>
          </a:p>
          <a:p>
            <a:pPr marL="109728" indent="0">
              <a:buNone/>
            </a:pPr>
            <a:r>
              <a:rPr lang="en-US" sz="2800" dirty="0">
                <a:latin typeface="Calibri" panose="020F0502020204030204" pitchFamily="34" charset="0"/>
                <a:hlinkClick r:id="rId3"/>
              </a:rPr>
              <a:t>sberry@NASPOValuePoint.org</a:t>
            </a:r>
            <a:r>
              <a:rPr lang="en-US" sz="2800" dirty="0">
                <a:latin typeface="Calibri" panose="020F0502020204030204" pitchFamily="34" charset="0"/>
              </a:rPr>
              <a:t> (775) 720-3404</a:t>
            </a:r>
            <a:br>
              <a:rPr lang="en-US" sz="2800" dirty="0">
                <a:latin typeface="Calibri" panose="020F0502020204030204" pitchFamily="34" charset="0"/>
              </a:rPr>
            </a:br>
            <a:endParaRPr lang="en-US" dirty="0">
              <a:latin typeface="Calibri" panose="020F0502020204030204" pitchFamily="34" charset="0"/>
            </a:endParaRPr>
          </a:p>
          <a:p>
            <a:pPr marL="393192" lvl="1" indent="0" algn="just">
              <a:buNone/>
            </a:pPr>
            <a:r>
              <a:rPr lang="en-US" i="1" dirty="0">
                <a:latin typeface="Calibri" panose="020F0502020204030204" pitchFamily="34" charset="0"/>
              </a:rPr>
              <a:t>* NASPO ValuePoint Point of Contact for these Master Agreements. </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7000" y="5105400"/>
            <a:ext cx="3774995" cy="109035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92751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855"/>
        </a:solidFill>
        <a:effectLst/>
      </p:bgPr>
    </p:bg>
    <p:spTree>
      <p:nvGrpSpPr>
        <p:cNvPr id="1" name=""/>
        <p:cNvGrpSpPr/>
        <p:nvPr/>
      </p:nvGrpSpPr>
      <p:grpSpPr>
        <a:xfrm>
          <a:off x="0" y="0"/>
          <a:ext cx="0" cy="0"/>
          <a:chOff x="0" y="0"/>
          <a:chExt cx="0" cy="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771"/>
            <a:ext cx="9296401" cy="6885771"/>
          </a:xfrm>
          <a:prstGeom prst="rect">
            <a:avLst/>
          </a:prstGeom>
        </p:spPr>
      </p:pic>
      <p:pic>
        <p:nvPicPr>
          <p:cNvPr id="24" name="Picture 23"/>
          <p:cNvPicPr>
            <a:picLocks noChangeAspect="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2590799" y="1957754"/>
            <a:ext cx="3810000" cy="4174303"/>
          </a:xfrm>
          <a:prstGeom prst="rect">
            <a:avLst/>
          </a:prstGeom>
        </p:spPr>
      </p:pic>
      <p:sp>
        <p:nvSpPr>
          <p:cNvPr id="26" name="TextBox 25"/>
          <p:cNvSpPr txBox="1"/>
          <p:nvPr/>
        </p:nvSpPr>
        <p:spPr>
          <a:xfrm>
            <a:off x="2590799" y="457160"/>
            <a:ext cx="4038600" cy="1015663"/>
          </a:xfrm>
          <a:prstGeom prst="rect">
            <a:avLst/>
          </a:prstGeom>
          <a:noFill/>
        </p:spPr>
        <p:txBody>
          <a:bodyPr wrap="square" rtlCol="0">
            <a:spAutoFit/>
          </a:bodyPr>
          <a:lstStyle/>
          <a:p>
            <a:r>
              <a:rPr lang="en-US" sz="6000" i="1" dirty="0">
                <a:solidFill>
                  <a:schemeClr val="bg1"/>
                </a:solidFill>
              </a:rPr>
              <a:t>Thank You! </a:t>
            </a:r>
          </a:p>
        </p:txBody>
      </p:sp>
    </p:spTree>
    <p:extLst>
      <p:ext uri="{BB962C8B-B14F-4D97-AF65-F5344CB8AC3E}">
        <p14:creationId xmlns:p14="http://schemas.microsoft.com/office/powerpoint/2010/main" val="336283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Sourcing Team</a:t>
            </a:r>
          </a:p>
        </p:txBody>
      </p:sp>
      <p:sp>
        <p:nvSpPr>
          <p:cNvPr id="3" name="Content Placeholder 2"/>
          <p:cNvSpPr>
            <a:spLocks noGrp="1"/>
          </p:cNvSpPr>
          <p:nvPr>
            <p:ph idx="1"/>
          </p:nvPr>
        </p:nvSpPr>
        <p:spPr>
          <a:xfrm>
            <a:off x="533400" y="1524000"/>
            <a:ext cx="8229600" cy="4876800"/>
          </a:xfrm>
        </p:spPr>
        <p:txBody>
          <a:bodyPr>
            <a:normAutofit fontScale="92500" lnSpcReduction="20000"/>
          </a:bodyPr>
          <a:lstStyle/>
          <a:p>
            <a:pPr marL="0" indent="0">
              <a:lnSpc>
                <a:spcPct val="110000"/>
              </a:lnSpc>
              <a:spcBef>
                <a:spcPts val="0"/>
              </a:spcBef>
              <a:buNone/>
              <a:tabLst>
                <a:tab pos="914400" algn="l"/>
                <a:tab pos="5029200" algn="l"/>
              </a:tabLst>
            </a:pPr>
            <a:r>
              <a:rPr lang="en-US" sz="2800" dirty="0"/>
              <a:t>          Shirley Smith	Oregon</a:t>
            </a:r>
          </a:p>
          <a:p>
            <a:pPr marL="0" indent="0">
              <a:lnSpc>
                <a:spcPct val="110000"/>
              </a:lnSpc>
              <a:spcBef>
                <a:spcPts val="0"/>
              </a:spcBef>
              <a:buNone/>
              <a:tabLst>
                <a:tab pos="914400" algn="l"/>
                <a:tab pos="5029200" algn="l"/>
              </a:tabLst>
            </a:pPr>
            <a:r>
              <a:rPr lang="en-US" sz="2800" dirty="0"/>
              <a:t>	Gail Burchett	Nevada</a:t>
            </a:r>
          </a:p>
          <a:p>
            <a:pPr marL="0" indent="0">
              <a:lnSpc>
                <a:spcPct val="110000"/>
              </a:lnSpc>
              <a:spcBef>
                <a:spcPts val="0"/>
              </a:spcBef>
              <a:buNone/>
              <a:tabLst>
                <a:tab pos="914400" algn="l"/>
                <a:tab pos="5029200" algn="l"/>
              </a:tabLst>
            </a:pPr>
            <a:r>
              <a:rPr lang="en-US" sz="2800" dirty="0"/>
              <a:t>	Cheryl Warren	Nevada</a:t>
            </a:r>
          </a:p>
          <a:p>
            <a:pPr marL="0" indent="0">
              <a:lnSpc>
                <a:spcPct val="110000"/>
              </a:lnSpc>
              <a:spcBef>
                <a:spcPts val="0"/>
              </a:spcBef>
              <a:buNone/>
              <a:tabLst>
                <a:tab pos="914400" algn="l"/>
                <a:tab pos="5029200" algn="l"/>
              </a:tabLst>
            </a:pPr>
            <a:r>
              <a:rPr lang="en-US" sz="2800" dirty="0"/>
              <a:t>	Lisa Bradley	Oklahoma</a:t>
            </a:r>
          </a:p>
          <a:p>
            <a:pPr marL="0" indent="0">
              <a:lnSpc>
                <a:spcPct val="110000"/>
              </a:lnSpc>
              <a:spcBef>
                <a:spcPts val="0"/>
              </a:spcBef>
              <a:buNone/>
              <a:tabLst>
                <a:tab pos="914400" algn="l"/>
                <a:tab pos="5029200" algn="l"/>
              </a:tabLst>
            </a:pPr>
            <a:r>
              <a:rPr lang="en-US" sz="2800" dirty="0"/>
              <a:t>	Jason Grove	Alaska</a:t>
            </a:r>
          </a:p>
          <a:p>
            <a:pPr marL="0" indent="0">
              <a:lnSpc>
                <a:spcPct val="110000"/>
              </a:lnSpc>
              <a:spcBef>
                <a:spcPts val="0"/>
              </a:spcBef>
              <a:buNone/>
              <a:tabLst>
                <a:tab pos="914400" algn="l"/>
                <a:tab pos="5029200" algn="l"/>
              </a:tabLst>
            </a:pPr>
            <a:r>
              <a:rPr lang="en-US" sz="2800" dirty="0"/>
              <a:t>	Andy Mobley	South Dakota</a:t>
            </a:r>
          </a:p>
          <a:p>
            <a:pPr marL="0" indent="0">
              <a:lnSpc>
                <a:spcPct val="110000"/>
              </a:lnSpc>
              <a:spcBef>
                <a:spcPts val="0"/>
              </a:spcBef>
              <a:buNone/>
              <a:tabLst>
                <a:tab pos="914400" algn="l"/>
                <a:tab pos="5029200" algn="l"/>
              </a:tabLst>
            </a:pPr>
            <a:r>
              <a:rPr lang="en-US" sz="2800" dirty="0"/>
              <a:t>	Phyllis Richey	Arkansas</a:t>
            </a:r>
          </a:p>
          <a:p>
            <a:pPr marL="0" indent="0">
              <a:lnSpc>
                <a:spcPct val="110000"/>
              </a:lnSpc>
              <a:spcBef>
                <a:spcPts val="0"/>
              </a:spcBef>
              <a:buNone/>
              <a:tabLst>
                <a:tab pos="914400" algn="l"/>
                <a:tab pos="5029200" algn="l"/>
              </a:tabLst>
            </a:pPr>
            <a:r>
              <a:rPr lang="en-US" sz="2800" dirty="0"/>
              <a:t>	Robert Zalucki	Connecticut</a:t>
            </a:r>
          </a:p>
          <a:p>
            <a:pPr marL="0" indent="0">
              <a:lnSpc>
                <a:spcPct val="110000"/>
              </a:lnSpc>
              <a:spcBef>
                <a:spcPts val="0"/>
              </a:spcBef>
              <a:buNone/>
              <a:tabLst>
                <a:tab pos="914400" algn="l"/>
                <a:tab pos="5029200" algn="l"/>
              </a:tabLst>
            </a:pPr>
            <a:r>
              <a:rPr lang="en-US" sz="2800" dirty="0"/>
              <a:t>	Peter Hunter	Connecticut</a:t>
            </a:r>
          </a:p>
          <a:p>
            <a:pPr marL="0" indent="0">
              <a:lnSpc>
                <a:spcPct val="110000"/>
              </a:lnSpc>
              <a:spcBef>
                <a:spcPts val="0"/>
              </a:spcBef>
              <a:buNone/>
              <a:tabLst>
                <a:tab pos="914400" algn="l"/>
                <a:tab pos="5029200" algn="l"/>
              </a:tabLst>
            </a:pPr>
            <a:r>
              <a:rPr lang="en-US" sz="2800" dirty="0"/>
              <a:t>	Arianne Quignon	Idaho</a:t>
            </a:r>
          </a:p>
          <a:p>
            <a:pPr marL="0" indent="0">
              <a:lnSpc>
                <a:spcPct val="110000"/>
              </a:lnSpc>
              <a:spcBef>
                <a:spcPts val="0"/>
              </a:spcBef>
              <a:buNone/>
              <a:tabLst>
                <a:tab pos="914400" algn="l"/>
                <a:tab pos="5029200" algn="l"/>
              </a:tabLst>
            </a:pPr>
            <a:r>
              <a:rPr lang="en-US" sz="2800" dirty="0"/>
              <a:t>	Maureen Barends	Massachusetts</a:t>
            </a:r>
          </a:p>
          <a:p>
            <a:pPr marL="0" indent="0" defTabSz="7091363">
              <a:lnSpc>
                <a:spcPct val="150000"/>
              </a:lnSpc>
              <a:buNone/>
              <a:tabLst>
                <a:tab pos="512763" algn="l"/>
                <a:tab pos="5141913" algn="l"/>
              </a:tabLst>
            </a:pPr>
            <a:r>
              <a:rPr lang="en-US" sz="2800" dirty="0"/>
              <a:t>	     Shannon Berry, NASPO ValuePoint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22999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Purpose</a:t>
            </a:r>
          </a:p>
        </p:txBody>
      </p:sp>
      <p:sp>
        <p:nvSpPr>
          <p:cNvPr id="3" name="Content Placeholder 2"/>
          <p:cNvSpPr>
            <a:spLocks noGrp="1"/>
          </p:cNvSpPr>
          <p:nvPr>
            <p:ph idx="1"/>
          </p:nvPr>
        </p:nvSpPr>
        <p:spPr>
          <a:xfrm>
            <a:off x="472831" y="1524000"/>
            <a:ext cx="8229600" cy="4724400"/>
          </a:xfrm>
        </p:spPr>
        <p:txBody>
          <a:bodyPr>
            <a:noAutofit/>
          </a:bodyPr>
          <a:lstStyle/>
          <a:p>
            <a:pPr marL="0" indent="0" algn="just">
              <a:buNone/>
            </a:pPr>
            <a:r>
              <a:rPr lang="en-US" sz="2800" dirty="0"/>
              <a:t>To establish multiple Master Agreements for the purchase of walk-in building supplies by  state governments (including departments, agencies, institutions), institutions of higher education, political subdivisions (i.e., colleges, school districts, counties, cities, etc.), the District of Columbia, territories of the United States, and other eligible entities subject to approval of the Participating Entity’s procurement director and compliance with local statutory and regulatory provisions (“Purchasing Entities”).</a:t>
            </a:r>
          </a:p>
          <a:p>
            <a:pPr marL="0" indent="0">
              <a:buNone/>
            </a:pP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76472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Benefits of Agreements</a:t>
            </a:r>
          </a:p>
        </p:txBody>
      </p:sp>
      <p:sp>
        <p:nvSpPr>
          <p:cNvPr id="3" name="Content Placeholder 2"/>
          <p:cNvSpPr>
            <a:spLocks noGrp="1"/>
          </p:cNvSpPr>
          <p:nvPr>
            <p:ph idx="1"/>
          </p:nvPr>
        </p:nvSpPr>
        <p:spPr>
          <a:xfrm>
            <a:off x="457200" y="1828800"/>
            <a:ext cx="8229600" cy="4876800"/>
          </a:xfrm>
        </p:spPr>
        <p:txBody>
          <a:bodyPr>
            <a:normAutofit/>
          </a:bodyPr>
          <a:lstStyle/>
          <a:p>
            <a:pPr algn="just"/>
            <a:r>
              <a:rPr lang="en-US" dirty="0"/>
              <a:t>Provides comprehensive inclusion on a specific commodity that allows for economic ordering quantities.</a:t>
            </a:r>
          </a:p>
          <a:p>
            <a:pPr algn="just"/>
            <a:r>
              <a:rPr lang="en-US" dirty="0"/>
              <a:t>Award to one vendor to provide services nationally for purchasing entities.</a:t>
            </a:r>
          </a:p>
          <a:p>
            <a:pPr algn="just"/>
            <a:r>
              <a:rPr lang="en-US" dirty="0"/>
              <a:t>Deliver long range stabilization of market indices by using indefinite delivery concept.</a:t>
            </a:r>
          </a:p>
          <a:p>
            <a:pPr algn="just"/>
            <a:r>
              <a:rPr lang="en-US" dirty="0"/>
              <a:t>Obtain more favorable pricing than previously obtained by individual state’s or local government entities.</a:t>
            </a:r>
          </a:p>
          <a:p>
            <a:pPr algn="just"/>
            <a:r>
              <a:rPr lang="en-US" dirty="0"/>
              <a:t>Allowed for Added Value services.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49545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Scope of Services</a:t>
            </a:r>
          </a:p>
        </p:txBody>
      </p:sp>
      <p:sp>
        <p:nvSpPr>
          <p:cNvPr id="3" name="Content Placeholder 2"/>
          <p:cNvSpPr>
            <a:spLocks noGrp="1"/>
          </p:cNvSpPr>
          <p:nvPr>
            <p:ph idx="1"/>
          </p:nvPr>
        </p:nvSpPr>
        <p:spPr>
          <a:xfrm>
            <a:off x="457200" y="1600200"/>
            <a:ext cx="8229600" cy="3048000"/>
          </a:xfrm>
        </p:spPr>
        <p:txBody>
          <a:bodyPr>
            <a:normAutofit/>
          </a:bodyPr>
          <a:lstStyle/>
          <a:p>
            <a:pPr lvl="1"/>
            <a:endParaRPr lang="en-US" dirty="0"/>
          </a:p>
          <a:p>
            <a:pPr marL="274320" lvl="1" indent="0">
              <a:buNone/>
            </a:pPr>
            <a:endParaRPr lang="en-US" dirty="0"/>
          </a:p>
        </p:txBody>
      </p:sp>
      <p:sp>
        <p:nvSpPr>
          <p:cNvPr id="9" name="TextBox 8"/>
          <p:cNvSpPr txBox="1"/>
          <p:nvPr/>
        </p:nvSpPr>
        <p:spPr>
          <a:xfrm>
            <a:off x="228600" y="1624694"/>
            <a:ext cx="7467600" cy="6432530"/>
          </a:xfrm>
          <a:prstGeom prst="rect">
            <a:avLst/>
          </a:prstGeom>
          <a:noFill/>
        </p:spPr>
        <p:txBody>
          <a:bodyPr wrap="square" rtlCol="0">
            <a:spAutoFit/>
          </a:bodyPr>
          <a:lstStyle/>
          <a:p>
            <a:r>
              <a:rPr lang="en-US" dirty="0"/>
              <a:t>	1.  HVAC</a:t>
            </a:r>
          </a:p>
          <a:p>
            <a:r>
              <a:rPr lang="en-US" dirty="0"/>
              <a:t>	2.  Automotive Tools</a:t>
            </a:r>
          </a:p>
          <a:p>
            <a:r>
              <a:rPr lang="en-US" dirty="0"/>
              <a:t>	3.  Jan/San</a:t>
            </a:r>
          </a:p>
          <a:p>
            <a:r>
              <a:rPr lang="en-US" dirty="0"/>
              <a:t>	4.  Electrical</a:t>
            </a:r>
          </a:p>
          <a:p>
            <a:r>
              <a:rPr lang="en-US" dirty="0"/>
              <a:t>	5.  Fasteners</a:t>
            </a:r>
          </a:p>
          <a:p>
            <a:r>
              <a:rPr lang="en-US" dirty="0"/>
              <a:t>	6.  Hand Tools</a:t>
            </a:r>
          </a:p>
          <a:p>
            <a:r>
              <a:rPr lang="en-US" dirty="0"/>
              <a:t>	7.  Lamps/Ballasts</a:t>
            </a:r>
          </a:p>
          <a:p>
            <a:r>
              <a:rPr lang="en-US" dirty="0"/>
              <a:t>	8.  Material Handling</a:t>
            </a:r>
          </a:p>
          <a:p>
            <a:r>
              <a:rPr lang="en-US" dirty="0"/>
              <a:t>	9.  Power Sources</a:t>
            </a:r>
          </a:p>
          <a:p>
            <a:r>
              <a:rPr lang="en-US" dirty="0"/>
              <a:t>	10. Outdoor Garden</a:t>
            </a:r>
          </a:p>
          <a:p>
            <a:r>
              <a:rPr lang="en-US" dirty="0"/>
              <a:t>	11. Paint</a:t>
            </a:r>
          </a:p>
          <a:p>
            <a:r>
              <a:rPr lang="en-US" dirty="0"/>
              <a:t>	12. Plumbing</a:t>
            </a:r>
          </a:p>
          <a:p>
            <a:r>
              <a:rPr lang="en-US" dirty="0"/>
              <a:t>	13. Pneumatic Tools</a:t>
            </a:r>
          </a:p>
          <a:p>
            <a:r>
              <a:rPr lang="en-US" dirty="0"/>
              <a:t>	14. Power Tools</a:t>
            </a:r>
          </a:p>
          <a:p>
            <a:r>
              <a:rPr lang="en-US" dirty="0"/>
              <a:t>	15. Safety</a:t>
            </a:r>
          </a:p>
          <a:p>
            <a:r>
              <a:rPr lang="en-US" dirty="0"/>
              <a:t>	16. Security</a:t>
            </a:r>
          </a:p>
          <a:p>
            <a:r>
              <a:rPr lang="en-US" dirty="0"/>
              <a:t>	17. Welding/Soldering</a:t>
            </a:r>
          </a:p>
          <a:p>
            <a:r>
              <a:rPr lang="en-US" dirty="0"/>
              <a:t>	18. All other items in retail stores not already mentioned above</a:t>
            </a:r>
          </a:p>
          <a:p>
            <a:endParaRPr lang="en-US" dirty="0"/>
          </a:p>
          <a:p>
            <a:endParaRPr lang="en-US" dirty="0"/>
          </a:p>
          <a:p>
            <a:r>
              <a:rPr lang="en-US" dirty="0"/>
              <a:t>	</a:t>
            </a:r>
          </a:p>
          <a:p>
            <a:endParaRPr lang="en-US" sz="1600"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190122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RFP Process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7238892"/>
              </p:ext>
            </p:extLst>
          </p:nvPr>
        </p:nvGraphicFramePr>
        <p:xfrm>
          <a:off x="304800" y="1981200"/>
          <a:ext cx="8534400" cy="3618094"/>
        </p:xfrm>
        <a:graphic>
          <a:graphicData uri="http://schemas.openxmlformats.org/drawingml/2006/table">
            <a:tbl>
              <a:tblPr firstRow="1" firstCol="1" bandRow="1">
                <a:tableStyleId>{5C22544A-7EE6-4342-B048-85BDC9FD1C3A}</a:tableStyleId>
              </a:tblPr>
              <a:tblGrid>
                <a:gridCol w="4023750">
                  <a:extLst>
                    <a:ext uri="{9D8B030D-6E8A-4147-A177-3AD203B41FA5}">
                      <a16:colId xmlns:a16="http://schemas.microsoft.com/office/drawing/2014/main" val="20000"/>
                    </a:ext>
                  </a:extLst>
                </a:gridCol>
                <a:gridCol w="4510650">
                  <a:extLst>
                    <a:ext uri="{9D8B030D-6E8A-4147-A177-3AD203B41FA5}">
                      <a16:colId xmlns:a16="http://schemas.microsoft.com/office/drawing/2014/main" val="20001"/>
                    </a:ext>
                  </a:extLst>
                </a:gridCol>
              </a:tblGrid>
              <a:tr h="438854">
                <a:tc>
                  <a:txBody>
                    <a:bodyPr/>
                    <a:lstStyle/>
                    <a:p>
                      <a:pPr marL="27305" marR="0" algn="ctr">
                        <a:spcBef>
                          <a:spcPts val="300"/>
                        </a:spcBef>
                        <a:spcAft>
                          <a:spcPts val="300"/>
                        </a:spcAft>
                      </a:pPr>
                      <a:r>
                        <a:rPr lang="en-US" sz="1200" b="1" kern="1200" spc="-25" dirty="0">
                          <a:solidFill>
                            <a:schemeClr val="bg1"/>
                          </a:solidFill>
                          <a:effectLst/>
                          <a:latin typeface="+mn-lt"/>
                          <a:ea typeface="+mn-ea"/>
                          <a:cs typeface="+mn-cs"/>
                        </a:rPr>
                        <a:t>RFP Process</a:t>
                      </a:r>
                    </a:p>
                  </a:txBody>
                  <a:tcPr marL="68580" marR="68580" marT="0" marB="0" anchor="ctr"/>
                </a:tc>
                <a:tc>
                  <a:txBody>
                    <a:bodyPr/>
                    <a:lstStyle/>
                    <a:p>
                      <a:pPr marL="27305" marR="0" algn="ctr">
                        <a:spcBef>
                          <a:spcPts val="300"/>
                        </a:spcBef>
                        <a:spcAft>
                          <a:spcPts val="300"/>
                        </a:spcAft>
                      </a:pPr>
                      <a:r>
                        <a:rPr lang="en-US" sz="1200" b="1" kern="1200" spc="-25" dirty="0">
                          <a:solidFill>
                            <a:schemeClr val="bg1"/>
                          </a:solidFill>
                          <a:effectLst/>
                          <a:latin typeface="+mn-lt"/>
                          <a:ea typeface="+mn-ea"/>
                          <a:cs typeface="+mn-cs"/>
                        </a:rPr>
                        <a:t>Date</a:t>
                      </a:r>
                    </a:p>
                  </a:txBody>
                  <a:tcPr marL="68580" marR="68580" marT="0" marB="0" anchor="ctr"/>
                </a:tc>
                <a:extLst>
                  <a:ext uri="{0D108BD9-81ED-4DB2-BD59-A6C34878D82A}">
                    <a16:rowId xmlns:a16="http://schemas.microsoft.com/office/drawing/2014/main" val="1509558162"/>
                  </a:ext>
                </a:extLst>
              </a:tr>
              <a:tr h="438854">
                <a:tc>
                  <a:txBody>
                    <a:bodyPr/>
                    <a:lstStyle/>
                    <a:p>
                      <a:pPr marL="27305" marR="0">
                        <a:spcBef>
                          <a:spcPts val="300"/>
                        </a:spcBef>
                        <a:spcAft>
                          <a:spcPts val="300"/>
                        </a:spcAft>
                      </a:pPr>
                      <a:r>
                        <a:rPr lang="en-US" sz="1200" spc="-25" dirty="0">
                          <a:solidFill>
                            <a:schemeClr val="bg1"/>
                          </a:solidFill>
                          <a:effectLst/>
                        </a:rPr>
                        <a:t>RFP Advertised</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June</a:t>
                      </a:r>
                      <a:r>
                        <a:rPr lang="en-US" sz="1200" b="1" spc="-25" baseline="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8, 2016</a:t>
                      </a:r>
                      <a:endParaRPr lang="en-US" sz="1200" b="1" spc="-25"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73519">
                <a:tc>
                  <a:txBody>
                    <a:bodyPr/>
                    <a:lstStyle/>
                    <a:p>
                      <a:pPr marL="27305" marR="0">
                        <a:spcBef>
                          <a:spcPts val="300"/>
                        </a:spcBef>
                        <a:spcAft>
                          <a:spcPts val="300"/>
                        </a:spcAft>
                      </a:pPr>
                      <a:r>
                        <a:rPr lang="en-US" sz="1200" spc="-25" dirty="0">
                          <a:solidFill>
                            <a:schemeClr val="bg1"/>
                          </a:solidFill>
                          <a:effectLst/>
                        </a:rPr>
                        <a:t>Questions / Requests for Clarification Due</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effectLst/>
                          <a:latin typeface="Cambria" panose="02040503050406030204" pitchFamily="18" charset="0"/>
                          <a:ea typeface="Times New Roman" panose="02020603050405020304" pitchFamily="18" charset="0"/>
                          <a:cs typeface="Times New Roman" panose="02020603050405020304" pitchFamily="18" charset="0"/>
                        </a:rPr>
                        <a:t>June 22, 2016 </a:t>
                      </a:r>
                    </a:p>
                  </a:txBody>
                  <a:tcPr marL="68580" marR="68580" marT="0" marB="0" anchor="ctr"/>
                </a:tc>
                <a:extLst>
                  <a:ext uri="{0D108BD9-81ED-4DB2-BD59-A6C34878D82A}">
                    <a16:rowId xmlns:a16="http://schemas.microsoft.com/office/drawing/2014/main" val="10002"/>
                  </a:ext>
                </a:extLst>
              </a:tr>
              <a:tr h="511451">
                <a:tc>
                  <a:txBody>
                    <a:bodyPr/>
                    <a:lstStyle/>
                    <a:p>
                      <a:pPr marL="27305" marR="0">
                        <a:spcBef>
                          <a:spcPts val="300"/>
                        </a:spcBef>
                        <a:spcAft>
                          <a:spcPts val="300"/>
                        </a:spcAft>
                      </a:pPr>
                      <a:r>
                        <a:rPr lang="en-US" sz="1200" spc="-25" dirty="0">
                          <a:solidFill>
                            <a:schemeClr val="bg1"/>
                          </a:solidFill>
                          <a:effectLst/>
                        </a:rPr>
                        <a:t>Answers / Clarification Issued (approx.)</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effectLst/>
                          <a:latin typeface="Cambria" panose="02040503050406030204" pitchFamily="18" charset="0"/>
                          <a:ea typeface="Times New Roman" panose="02020603050405020304" pitchFamily="18" charset="0"/>
                          <a:cs typeface="Times New Roman" panose="02020603050405020304" pitchFamily="18" charset="0"/>
                        </a:rPr>
                        <a:t>July 6, 2016</a:t>
                      </a:r>
                    </a:p>
                  </a:txBody>
                  <a:tcPr marL="68580" marR="68580" marT="0" marB="0" anchor="ctr"/>
                </a:tc>
                <a:extLst>
                  <a:ext uri="{0D108BD9-81ED-4DB2-BD59-A6C34878D82A}">
                    <a16:rowId xmlns:a16="http://schemas.microsoft.com/office/drawing/2014/main" val="10003"/>
                  </a:ext>
                </a:extLst>
              </a:tr>
              <a:tr h="438854">
                <a:tc>
                  <a:txBody>
                    <a:bodyPr/>
                    <a:lstStyle/>
                    <a:p>
                      <a:pPr marL="27305" marR="0">
                        <a:spcBef>
                          <a:spcPts val="300"/>
                        </a:spcBef>
                        <a:spcAft>
                          <a:spcPts val="300"/>
                        </a:spcAft>
                      </a:pPr>
                      <a:r>
                        <a:rPr lang="en-US" sz="1200" spc="-25" dirty="0">
                          <a:solidFill>
                            <a:schemeClr val="bg1"/>
                          </a:solidFill>
                          <a:effectLst/>
                        </a:rPr>
                        <a:t>Closing (Proposals Due)</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effectLst/>
                          <a:latin typeface="Cambria" panose="02040503050406030204" pitchFamily="18" charset="0"/>
                          <a:ea typeface="Times New Roman" panose="02020603050405020304" pitchFamily="18" charset="0"/>
                          <a:cs typeface="Times New Roman" panose="02020603050405020304" pitchFamily="18" charset="0"/>
                        </a:rPr>
                        <a:t>August 16, 2016</a:t>
                      </a:r>
                    </a:p>
                  </a:txBody>
                  <a:tcPr marL="68580" marR="68580" marT="0" marB="0" anchor="ctr"/>
                </a:tc>
                <a:extLst>
                  <a:ext uri="{0D108BD9-81ED-4DB2-BD59-A6C34878D82A}">
                    <a16:rowId xmlns:a16="http://schemas.microsoft.com/office/drawing/2014/main" val="10005"/>
                  </a:ext>
                </a:extLst>
              </a:tr>
              <a:tr h="438854">
                <a:tc>
                  <a:txBody>
                    <a:bodyPr/>
                    <a:lstStyle/>
                    <a:p>
                      <a:pPr marL="27305" marR="0">
                        <a:spcBef>
                          <a:spcPts val="300"/>
                        </a:spcBef>
                        <a:spcAft>
                          <a:spcPts val="300"/>
                        </a:spcAft>
                      </a:pPr>
                      <a:r>
                        <a:rPr lang="en-US" sz="1200" spc="-25" dirty="0">
                          <a:solidFill>
                            <a:schemeClr val="bg1"/>
                          </a:solidFill>
                          <a:effectLst/>
                        </a:rPr>
                        <a:t>Evaluation Period</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August 17,</a:t>
                      </a:r>
                      <a:r>
                        <a:rPr lang="en-US" sz="1200" b="1" spc="-25" baseline="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2016 – October 7, 2016</a:t>
                      </a:r>
                      <a:endParaRPr lang="en-US" sz="1200" b="1" spc="-25"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38854">
                <a:tc>
                  <a:txBody>
                    <a:bodyPr/>
                    <a:lstStyle/>
                    <a:p>
                      <a:pPr marL="27305" marR="0">
                        <a:spcBef>
                          <a:spcPts val="300"/>
                        </a:spcBef>
                        <a:spcAft>
                          <a:spcPts val="300"/>
                        </a:spcAft>
                      </a:pPr>
                      <a:r>
                        <a:rPr lang="en-US" sz="1200" spc="-25" dirty="0">
                          <a:solidFill>
                            <a:schemeClr val="bg1"/>
                          </a:solidFill>
                          <a:effectLst/>
                        </a:rPr>
                        <a:t>Notice of Award</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effectLst/>
                          <a:latin typeface="Cambria" panose="02040503050406030204" pitchFamily="18" charset="0"/>
                          <a:ea typeface="Times New Roman" panose="02020603050405020304" pitchFamily="18" charset="0"/>
                          <a:cs typeface="Times New Roman" panose="02020603050405020304" pitchFamily="18" charset="0"/>
                        </a:rPr>
                        <a:t>November</a:t>
                      </a:r>
                      <a:r>
                        <a:rPr lang="en-US" sz="1200" b="1" spc="-25" baseline="0" dirty="0">
                          <a:effectLst/>
                          <a:latin typeface="Cambria" panose="02040503050406030204" pitchFamily="18" charset="0"/>
                          <a:ea typeface="Times New Roman" panose="02020603050405020304" pitchFamily="18" charset="0"/>
                          <a:cs typeface="Times New Roman" panose="02020603050405020304" pitchFamily="18" charset="0"/>
                        </a:rPr>
                        <a:t> 18, 2016</a:t>
                      </a:r>
                      <a:endParaRPr lang="en-US" sz="1200" b="1" spc="-25"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38854">
                <a:tc>
                  <a:txBody>
                    <a:bodyPr/>
                    <a:lstStyle/>
                    <a:p>
                      <a:pPr marL="27305" marR="0">
                        <a:spcBef>
                          <a:spcPts val="300"/>
                        </a:spcBef>
                        <a:spcAft>
                          <a:spcPts val="300"/>
                        </a:spcAft>
                      </a:pPr>
                      <a:r>
                        <a:rPr lang="en-US" sz="1200" spc="-25" dirty="0">
                          <a:solidFill>
                            <a:schemeClr val="bg1"/>
                          </a:solidFill>
                          <a:effectLst/>
                        </a:rPr>
                        <a:t>Award Protest Period Ends</a:t>
                      </a:r>
                      <a:endParaRPr lang="en-US" sz="1200" spc="-25"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7305" marR="0" algn="ctr">
                        <a:spcBef>
                          <a:spcPts val="300"/>
                        </a:spcBef>
                        <a:spcAft>
                          <a:spcPts val="300"/>
                        </a:spcAft>
                      </a:pPr>
                      <a:r>
                        <a:rPr lang="en-US" sz="1200" b="1" spc="-25" dirty="0">
                          <a:effectLst/>
                          <a:latin typeface="Cambria" panose="02040503050406030204" pitchFamily="18" charset="0"/>
                          <a:ea typeface="Times New Roman" panose="02020603050405020304" pitchFamily="18" charset="0"/>
                          <a:cs typeface="Times New Roman" panose="02020603050405020304" pitchFamily="18" charset="0"/>
                        </a:rPr>
                        <a:t>November 28,</a:t>
                      </a:r>
                      <a:r>
                        <a:rPr lang="en-US" sz="1200" b="1" spc="-25" baseline="0" dirty="0">
                          <a:effectLst/>
                          <a:latin typeface="Cambria" panose="02040503050406030204" pitchFamily="18" charset="0"/>
                          <a:ea typeface="Times New Roman" panose="02020603050405020304" pitchFamily="18" charset="0"/>
                          <a:cs typeface="Times New Roman" panose="02020603050405020304" pitchFamily="18" charset="0"/>
                        </a:rPr>
                        <a:t> 2016</a:t>
                      </a:r>
                      <a:endParaRPr lang="en-US" sz="1200" b="1" spc="-25"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243809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RFP Process continued</a:t>
            </a:r>
          </a:p>
        </p:txBody>
      </p:sp>
      <p:sp>
        <p:nvSpPr>
          <p:cNvPr id="3" name="Content Placeholder 2"/>
          <p:cNvSpPr>
            <a:spLocks noGrp="1"/>
          </p:cNvSpPr>
          <p:nvPr>
            <p:ph idx="1"/>
          </p:nvPr>
        </p:nvSpPr>
        <p:spPr>
          <a:xfrm>
            <a:off x="685800" y="2209800"/>
            <a:ext cx="8229600" cy="3048000"/>
          </a:xfrm>
        </p:spPr>
        <p:txBody>
          <a:bodyPr/>
          <a:lstStyle/>
          <a:p>
            <a:r>
              <a:rPr lang="en-US" dirty="0"/>
              <a:t>Number of Proposals Received:  </a:t>
            </a:r>
            <a:r>
              <a:rPr lang="en-US" dirty="0">
                <a:solidFill>
                  <a:srgbClr val="FF0000"/>
                </a:solidFill>
              </a:rPr>
              <a:t>3</a:t>
            </a:r>
          </a:p>
          <a:p>
            <a:r>
              <a:rPr lang="en-US" dirty="0"/>
              <a:t>1 of 3 Offerors were responsive. </a:t>
            </a:r>
          </a:p>
          <a:p>
            <a:r>
              <a:rPr lang="en-US" dirty="0"/>
              <a:t>Evaluation of proposals by sourcing team.</a:t>
            </a:r>
          </a:p>
          <a:p>
            <a:r>
              <a:rPr lang="en-US" dirty="0">
                <a:solidFill>
                  <a:srgbClr val="FF0000"/>
                </a:solidFill>
              </a:rPr>
              <a:t>2 </a:t>
            </a:r>
            <a:r>
              <a:rPr lang="en-US" dirty="0"/>
              <a:t>Offerors not given award. (One did not meet Mandatory Minimums and the other did not meet the technical minimum score threshold of 300 points).</a:t>
            </a:r>
          </a:p>
          <a:p>
            <a:r>
              <a:rPr lang="en-US" dirty="0"/>
              <a:t>Negotiations with Offeror.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Tree>
    <p:extLst>
      <p:ext uri="{BB962C8B-B14F-4D97-AF65-F5344CB8AC3E}">
        <p14:creationId xmlns:p14="http://schemas.microsoft.com/office/powerpoint/2010/main" val="317404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Criteria</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5436"/>
            <a:ext cx="1066800" cy="311191"/>
          </a:xfrm>
          <a:prstGeom prst="rect">
            <a:avLst/>
          </a:prstGeom>
        </p:spPr>
      </p:pic>
      <p:sp>
        <p:nvSpPr>
          <p:cNvPr id="3" name="Content Placeholder 2"/>
          <p:cNvSpPr>
            <a:spLocks noGrp="1"/>
          </p:cNvSpPr>
          <p:nvPr>
            <p:ph idx="1"/>
          </p:nvPr>
        </p:nvSpPr>
        <p:spPr>
          <a:xfrm>
            <a:off x="381000" y="1752600"/>
            <a:ext cx="8382000" cy="4724400"/>
          </a:xfrm>
        </p:spPr>
        <p:txBody>
          <a:bodyPr>
            <a:normAutofit fontScale="92500" lnSpcReduction="20000"/>
          </a:bodyPr>
          <a:lstStyle/>
          <a:p>
            <a:pPr marL="0" indent="0" algn="just">
              <a:buNone/>
            </a:pPr>
            <a:r>
              <a:rPr lang="en-US" b="1" u="sng" dirty="0"/>
              <a:t>Minimum Mandatory Requirements (pass/fail)</a:t>
            </a:r>
          </a:p>
          <a:p>
            <a:pPr algn="just"/>
            <a:r>
              <a:rPr lang="en-US" dirty="0"/>
              <a:t>Agreement to Insurance Requirements</a:t>
            </a:r>
          </a:p>
          <a:p>
            <a:pPr algn="just"/>
            <a:r>
              <a:rPr lang="en-US" dirty="0"/>
              <a:t>Agreement to NASPO ValuePoint Administrative Fees</a:t>
            </a:r>
          </a:p>
          <a:p>
            <a:pPr algn="just"/>
            <a:r>
              <a:rPr lang="en-US" dirty="0"/>
              <a:t>Agreement to cooperate with NASPO ValuePoint and BidSync with providing unique information and ordering instructions.</a:t>
            </a:r>
          </a:p>
          <a:p>
            <a:pPr marL="0" indent="0" algn="just">
              <a:buNone/>
            </a:pPr>
            <a:endParaRPr lang="en-US" dirty="0"/>
          </a:p>
          <a:p>
            <a:pPr marL="0" indent="0" algn="just">
              <a:buNone/>
            </a:pPr>
            <a:r>
              <a:rPr lang="en-US" dirty="0"/>
              <a:t>Total of 1000 points were possible</a:t>
            </a:r>
          </a:p>
          <a:p>
            <a:pPr algn="just"/>
            <a:r>
              <a:rPr lang="en-US" dirty="0"/>
              <a:t>500 for technical </a:t>
            </a:r>
          </a:p>
          <a:p>
            <a:pPr algn="just"/>
            <a:r>
              <a:rPr lang="en-US" dirty="0"/>
              <a:t>500 for cost</a:t>
            </a:r>
          </a:p>
          <a:p>
            <a:pPr marL="0" indent="0" algn="just">
              <a:buNone/>
            </a:pPr>
            <a:endParaRPr lang="en-US" dirty="0"/>
          </a:p>
          <a:p>
            <a:pPr marL="0" indent="0" algn="just">
              <a:buNone/>
            </a:pPr>
            <a:r>
              <a:rPr lang="en-US" b="1" u="sng" dirty="0"/>
              <a:t>Technical Criteria</a:t>
            </a:r>
          </a:p>
          <a:p>
            <a:pPr algn="just"/>
            <a:r>
              <a:rPr lang="en-US" dirty="0"/>
              <a:t>Inventory and Store Locations (50 points)</a:t>
            </a:r>
          </a:p>
          <a:p>
            <a:pPr algn="just"/>
            <a:r>
              <a:rPr lang="en-US" dirty="0"/>
              <a:t>Customer Service/Emergency Service (75 points)</a:t>
            </a:r>
          </a:p>
          <a:p>
            <a:pPr algn="just"/>
            <a:r>
              <a:rPr lang="en-US" dirty="0"/>
              <a:t>Contract Management (75 points)</a:t>
            </a:r>
          </a:p>
          <a:p>
            <a:pPr algn="just"/>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191898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3">
      <a:dk1>
        <a:sysClr val="windowText" lastClr="000000"/>
      </a:dk1>
      <a:lt1>
        <a:sysClr val="window" lastClr="FFFFFF"/>
      </a:lt1>
      <a:dk2>
        <a:srgbClr val="242852"/>
      </a:dk2>
      <a:lt2>
        <a:srgbClr val="ACCBF9"/>
      </a:lt2>
      <a:accent1>
        <a:srgbClr val="002855"/>
      </a:accent1>
      <a:accent2>
        <a:srgbClr val="C34432"/>
      </a:accent2>
      <a:accent3>
        <a:srgbClr val="297FD5"/>
      </a:accent3>
      <a:accent4>
        <a:srgbClr val="7F8FA9"/>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ravelCategory xmlns="f6887af2-7545-4157-8231-7dec4583e73b" xsi:nil="true"/>
    <Weight xmlns="f6887af2-7545-4157-8231-7dec4583e73b" xsi:nil="true"/>
    <TravelSection xmlns="f6887af2-7545-4157-8231-7dec4583e73b" xsi:nil="true"/>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974E3F5BF0604C95E34894DB829B98" ma:contentTypeVersion="4" ma:contentTypeDescription="Create a new document." ma:contentTypeScope="" ma:versionID="410cf92956aa887d56bd95e404f46e63">
  <xsd:schema xmlns:xsd="http://www.w3.org/2001/XMLSchema" xmlns:p="http://schemas.microsoft.com/office/2006/metadata/properties" xmlns:ns1="http://schemas.microsoft.com/sharepoint/v3" xmlns:ns2="f6887af2-7545-4157-8231-7dec4583e73b" targetNamespace="http://schemas.microsoft.com/office/2006/metadata/properties" ma:root="true" ma:fieldsID="6f94a4abbe325915f3104a49b4fa0930" ns1:_="" ns2:_="">
    <xsd:import namespace="http://schemas.microsoft.com/sharepoint/v3"/>
    <xsd:import namespace="f6887af2-7545-4157-8231-7dec4583e73b"/>
    <xsd:element name="properties">
      <xsd:complexType>
        <xsd:sequence>
          <xsd:element name="documentManagement">
            <xsd:complexType>
              <xsd:all>
                <xsd:element ref="ns2:TravelSection" minOccurs="0"/>
                <xsd:element ref="ns2:TravelCategory" minOccurs="0"/>
                <xsd:element ref="ns1:PublishingStartDate" minOccurs="0"/>
                <xsd:element ref="ns1:PublishingExpirationDate" minOccurs="0"/>
                <xsd:element ref="ns2:Weigh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dms="http://schemas.microsoft.com/office/2006/documentManagement/types" targetNamespace="f6887af2-7545-4157-8231-7dec4583e73b" elementFormDefault="qualified">
    <xsd:import namespace="http://schemas.microsoft.com/office/2006/documentManagement/types"/>
    <xsd:element name="TravelSection" ma:index="2" nillable="true" ma:displayName="TravelSection" ma:format="Dropdown" ma:internalName="TravelSection">
      <xsd:simpleType>
        <xsd:union memberTypes="dms:Text">
          <xsd:simpleType>
            <xsd:restriction base="dms:Choice">
              <xsd:enumeration value="Ground Transportation"/>
              <xsd:enumeration value="Air Transportation"/>
              <xsd:enumeration value="Lodging"/>
            </xsd:restriction>
          </xsd:simpleType>
        </xsd:union>
      </xsd:simpleType>
    </xsd:element>
    <xsd:element name="TravelCategory" ma:index="3" nillable="true" ma:displayName="TravelCategory" ma:format="Dropdown" ma:internalName="TravelCategory">
      <xsd:simpleType>
        <xsd:union memberTypes="dms:Text">
          <xsd:simpleType>
            <xsd:restriction base="dms:Choice">
              <xsd:enumeration value="General Information"/>
              <xsd:enumeration value="Forms"/>
              <xsd:enumeration value="Policy"/>
              <xsd:enumeration value="Resources"/>
            </xsd:restriction>
          </xsd:simpleType>
        </xsd:union>
      </xsd:simpleType>
    </xsd:element>
    <xsd:element name="Weight" ma:index="6" nillable="true" ma:displayName="Weight" ma:internalName="Weight"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A146D56-09AF-40B6-8342-4CDCB53F0C10}">
  <ds:schemaRefs>
    <ds:schemaRef ds:uri="http://schemas.microsoft.com/office/2006/metadata/properties"/>
    <ds:schemaRef ds:uri="f6887af2-7545-4157-8231-7dec4583e73b"/>
    <ds:schemaRef ds:uri="http://schemas.microsoft.com/sharepoint/v3"/>
  </ds:schemaRefs>
</ds:datastoreItem>
</file>

<file path=customXml/itemProps2.xml><?xml version="1.0" encoding="utf-8"?>
<ds:datastoreItem xmlns:ds="http://schemas.openxmlformats.org/officeDocument/2006/customXml" ds:itemID="{C05253EA-32F6-49D9-8231-D421F34068D5}">
  <ds:schemaRefs>
    <ds:schemaRef ds:uri="http://schemas.microsoft.com/sharepoint/v3/contenttype/forms"/>
  </ds:schemaRefs>
</ds:datastoreItem>
</file>

<file path=customXml/itemProps3.xml><?xml version="1.0" encoding="utf-8"?>
<ds:datastoreItem xmlns:ds="http://schemas.openxmlformats.org/officeDocument/2006/customXml" ds:itemID="{7AC540CC-2121-486D-8579-DF5A961921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887af2-7545-4157-8231-7dec4583e73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2405</TotalTime>
  <Words>2076</Words>
  <Application>Microsoft Macintosh PowerPoint</Application>
  <PresentationFormat>On-screen Show (4:3)</PresentationFormat>
  <Paragraphs>250</Paragraphs>
  <Slides>27</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vt:lpstr>
      <vt:lpstr>Comic Sans MS</vt:lpstr>
      <vt:lpstr>Wingdings</vt:lpstr>
      <vt:lpstr>Clarity</vt:lpstr>
      <vt:lpstr>      Ann schliep utah purchasing division</vt:lpstr>
      <vt:lpstr>Before we start</vt:lpstr>
      <vt:lpstr>Sourcing Team</vt:lpstr>
      <vt:lpstr>Purpose</vt:lpstr>
      <vt:lpstr>Benefits of Agreements</vt:lpstr>
      <vt:lpstr>Scope of Services</vt:lpstr>
      <vt:lpstr>RFP Process</vt:lpstr>
      <vt:lpstr>RFP Process continued</vt:lpstr>
      <vt:lpstr>Evaluation Criteria</vt:lpstr>
      <vt:lpstr>Evaluation Criteria</vt:lpstr>
      <vt:lpstr>PowerPoint Presentation</vt:lpstr>
      <vt:lpstr>Evaluation Results </vt:lpstr>
      <vt:lpstr>Lowe’s</vt:lpstr>
      <vt:lpstr>Things to Consider</vt:lpstr>
      <vt:lpstr>Questions?</vt:lpstr>
      <vt:lpstr>Participating Addendum Process</vt:lpstr>
      <vt:lpstr>PA Process</vt:lpstr>
      <vt:lpstr>PowerPoint Presentation</vt:lpstr>
      <vt:lpstr>Opportunities for Participation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dc:title>
  <dc:creator>Valerie Bollinger</dc:creator>
  <cp:lastModifiedBy>Rast, Renee</cp:lastModifiedBy>
  <cp:revision>221</cp:revision>
  <cp:lastPrinted>2017-02-02T22:48:07Z</cp:lastPrinted>
  <dcterms:created xsi:type="dcterms:W3CDTF">2016-03-14T04:31:02Z</dcterms:created>
  <dcterms:modified xsi:type="dcterms:W3CDTF">2020-05-19T20:27:32Z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0x010100D0974E3F5BF0604C95E34894DB829B98</vt:lpwstr>
  </property>
</Properties>
</file>