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1B6"/>
    <a:srgbClr val="338C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4" d="100"/>
          <a:sy n="54"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67202-7834-4427-8B7C-1AD4158E02B7}"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29B10-B396-497F-9E5E-3ABE2D81DAF6}" type="slidenum">
              <a:rPr lang="en-US" smtClean="0"/>
              <a:t>‹#›</a:t>
            </a:fld>
            <a:endParaRPr lang="en-US"/>
          </a:p>
        </p:txBody>
      </p:sp>
    </p:spTree>
    <p:extLst>
      <p:ext uri="{BB962C8B-B14F-4D97-AF65-F5344CB8AC3E}">
        <p14:creationId xmlns:p14="http://schemas.microsoft.com/office/powerpoint/2010/main" val="207274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Surplus Disposal</a:t>
            </a:r>
            <a:r>
              <a:rPr lang="en-US" baseline="0" dirty="0"/>
              <a:t> Form (SDF) is completed by an agency manager to turn in excess, obsolete assets and other surplus property to Marketing and Redistribution (M&amp;R) for disposal.  The SDF is the first step required to delete assets from agency’s fixed asset inventory.</a:t>
            </a:r>
          </a:p>
          <a:p>
            <a:r>
              <a:rPr lang="en-US" baseline="0" dirty="0"/>
              <a:t>Each agency person accessing and completing the SDF must have prior authorization through Marketing and Redistribution.  Agency property manager must contact M &amp; R requesting a user name and password.</a:t>
            </a:r>
            <a:endParaRPr lang="en-US" dirty="0"/>
          </a:p>
        </p:txBody>
      </p:sp>
      <p:sp>
        <p:nvSpPr>
          <p:cNvPr id="4" name="Slide Number Placeholder 3"/>
          <p:cNvSpPr>
            <a:spLocks noGrp="1"/>
          </p:cNvSpPr>
          <p:nvPr>
            <p:ph type="sldNum" sz="quarter" idx="5"/>
          </p:nvPr>
        </p:nvSpPr>
        <p:spPr/>
        <p:txBody>
          <a:bodyPr/>
          <a:lstStyle/>
          <a:p>
            <a:fld id="{2E129B10-B396-497F-9E5E-3ABE2D81DAF6}" type="slidenum">
              <a:rPr lang="en-US" smtClean="0"/>
              <a:t>2</a:t>
            </a:fld>
            <a:endParaRPr lang="en-US"/>
          </a:p>
        </p:txBody>
      </p:sp>
    </p:spTree>
    <p:extLst>
      <p:ext uri="{BB962C8B-B14F-4D97-AF65-F5344CB8AC3E}">
        <p14:creationId xmlns:p14="http://schemas.microsoft.com/office/powerpoint/2010/main" val="1670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above screen</a:t>
            </a:r>
            <a:r>
              <a:rPr lang="en-US" baseline="0" dirty="0"/>
              <a:t> will appear when the web is accessed.</a:t>
            </a:r>
            <a:endParaRPr lang="en-US" dirty="0"/>
          </a:p>
        </p:txBody>
      </p:sp>
      <p:sp>
        <p:nvSpPr>
          <p:cNvPr id="4" name="Slide Number Placeholder 3"/>
          <p:cNvSpPr>
            <a:spLocks noGrp="1"/>
          </p:cNvSpPr>
          <p:nvPr>
            <p:ph type="sldNum" sz="quarter" idx="5"/>
          </p:nvPr>
        </p:nvSpPr>
        <p:spPr/>
        <p:txBody>
          <a:bodyPr/>
          <a:lstStyle/>
          <a:p>
            <a:fld id="{2E129B10-B396-497F-9E5E-3ABE2D81DAF6}" type="slidenum">
              <a:rPr lang="en-US" smtClean="0"/>
              <a:t>3</a:t>
            </a:fld>
            <a:endParaRPr lang="en-US"/>
          </a:p>
        </p:txBody>
      </p:sp>
    </p:spTree>
    <p:extLst>
      <p:ext uri="{BB962C8B-B14F-4D97-AF65-F5344CB8AC3E}">
        <p14:creationId xmlns:p14="http://schemas.microsoft.com/office/powerpoint/2010/main" val="306136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entered the “Surplus</a:t>
            </a:r>
            <a:r>
              <a:rPr lang="en-US" baseline="0" dirty="0"/>
              <a:t> Disposal Form” application you will go through a series of steps to submit your request.  First you will notice the number of your request at the top left of the page.  Next you will enter the information for each step and click “Next” button to proceed.  </a:t>
            </a:r>
          </a:p>
          <a:p>
            <a:endParaRPr lang="en-US" baseline="0" dirty="0"/>
          </a:p>
          <a:p>
            <a:pPr defTabSz="905896">
              <a:defRPr/>
            </a:pPr>
            <a:r>
              <a:rPr lang="en-US" dirty="0"/>
              <a:t>The following is a screen shot of how each step will display during the process. </a:t>
            </a:r>
          </a:p>
          <a:p>
            <a:endParaRPr lang="en-US" dirty="0"/>
          </a:p>
        </p:txBody>
      </p:sp>
      <p:sp>
        <p:nvSpPr>
          <p:cNvPr id="4" name="Slide Number Placeholder 3"/>
          <p:cNvSpPr>
            <a:spLocks noGrp="1"/>
          </p:cNvSpPr>
          <p:nvPr>
            <p:ph type="sldNum" sz="quarter" idx="5"/>
          </p:nvPr>
        </p:nvSpPr>
        <p:spPr/>
        <p:txBody>
          <a:bodyPr/>
          <a:lstStyle/>
          <a:p>
            <a:fld id="{2E129B10-B396-497F-9E5E-3ABE2D81DAF6}" type="slidenum">
              <a:rPr lang="en-US" smtClean="0"/>
              <a:t>5</a:t>
            </a:fld>
            <a:endParaRPr lang="en-US"/>
          </a:p>
        </p:txBody>
      </p:sp>
    </p:spTree>
    <p:extLst>
      <p:ext uri="{BB962C8B-B14F-4D97-AF65-F5344CB8AC3E}">
        <p14:creationId xmlns:p14="http://schemas.microsoft.com/office/powerpoint/2010/main" val="290433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the arrow indicates required fields.  </a:t>
            </a:r>
          </a:p>
        </p:txBody>
      </p:sp>
      <p:sp>
        <p:nvSpPr>
          <p:cNvPr id="4" name="Slide Number Placeholder 3"/>
          <p:cNvSpPr>
            <a:spLocks noGrp="1"/>
          </p:cNvSpPr>
          <p:nvPr>
            <p:ph type="sldNum" sz="quarter" idx="5"/>
          </p:nvPr>
        </p:nvSpPr>
        <p:spPr/>
        <p:txBody>
          <a:bodyPr/>
          <a:lstStyle/>
          <a:p>
            <a:fld id="{2E129B10-B396-497F-9E5E-3ABE2D81DAF6}" type="slidenum">
              <a:rPr lang="en-US" smtClean="0"/>
              <a:t>6</a:t>
            </a:fld>
            <a:endParaRPr lang="en-US"/>
          </a:p>
        </p:txBody>
      </p:sp>
    </p:spTree>
    <p:extLst>
      <p:ext uri="{BB962C8B-B14F-4D97-AF65-F5344CB8AC3E}">
        <p14:creationId xmlns:p14="http://schemas.microsoft.com/office/powerpoint/2010/main" val="402908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now you can see the last item you have entered.</a:t>
            </a:r>
            <a:endParaRPr lang="en-US" dirty="0"/>
          </a:p>
        </p:txBody>
      </p:sp>
      <p:sp>
        <p:nvSpPr>
          <p:cNvPr id="4" name="Slide Number Placeholder 3"/>
          <p:cNvSpPr>
            <a:spLocks noGrp="1"/>
          </p:cNvSpPr>
          <p:nvPr>
            <p:ph type="sldNum" sz="quarter" idx="5"/>
          </p:nvPr>
        </p:nvSpPr>
        <p:spPr/>
        <p:txBody>
          <a:bodyPr/>
          <a:lstStyle/>
          <a:p>
            <a:fld id="{2E129B10-B396-497F-9E5E-3ABE2D81DAF6}" type="slidenum">
              <a:rPr lang="en-US" smtClean="0"/>
              <a:t>13</a:t>
            </a:fld>
            <a:endParaRPr lang="en-US"/>
          </a:p>
        </p:txBody>
      </p:sp>
    </p:spTree>
    <p:extLst>
      <p:ext uri="{BB962C8B-B14F-4D97-AF65-F5344CB8AC3E}">
        <p14:creationId xmlns:p14="http://schemas.microsoft.com/office/powerpoint/2010/main" val="205503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 not sign the front or back of titles.</a:t>
            </a:r>
          </a:p>
        </p:txBody>
      </p:sp>
      <p:sp>
        <p:nvSpPr>
          <p:cNvPr id="4" name="Slide Number Placeholder 3"/>
          <p:cNvSpPr>
            <a:spLocks noGrp="1"/>
          </p:cNvSpPr>
          <p:nvPr>
            <p:ph type="sldNum" sz="quarter" idx="5"/>
          </p:nvPr>
        </p:nvSpPr>
        <p:spPr/>
        <p:txBody>
          <a:bodyPr/>
          <a:lstStyle/>
          <a:p>
            <a:fld id="{2E129B10-B396-497F-9E5E-3ABE2D81DAF6}" type="slidenum">
              <a:rPr lang="en-US" smtClean="0"/>
              <a:t>37</a:t>
            </a:fld>
            <a:endParaRPr lang="en-US"/>
          </a:p>
        </p:txBody>
      </p:sp>
    </p:spTree>
    <p:extLst>
      <p:ext uri="{BB962C8B-B14F-4D97-AF65-F5344CB8AC3E}">
        <p14:creationId xmlns:p14="http://schemas.microsoft.com/office/powerpoint/2010/main" val="196382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vehicle need to be towed</a:t>
            </a:r>
            <a:r>
              <a:rPr lang="en-US" baseline="0" dirty="0"/>
              <a:t> ask for it to be taken to the nearest State owned property or delivered to M &amp; R.</a:t>
            </a:r>
            <a:endParaRPr lang="en-US" dirty="0"/>
          </a:p>
          <a:p>
            <a:endParaRPr lang="en-US" dirty="0"/>
          </a:p>
        </p:txBody>
      </p:sp>
      <p:sp>
        <p:nvSpPr>
          <p:cNvPr id="4" name="Slide Number Placeholder 3"/>
          <p:cNvSpPr>
            <a:spLocks noGrp="1"/>
          </p:cNvSpPr>
          <p:nvPr>
            <p:ph type="sldNum" sz="quarter" idx="5"/>
          </p:nvPr>
        </p:nvSpPr>
        <p:spPr/>
        <p:txBody>
          <a:bodyPr/>
          <a:lstStyle/>
          <a:p>
            <a:fld id="{2E129B10-B396-497F-9E5E-3ABE2D81DAF6}" type="slidenum">
              <a:rPr lang="en-US" smtClean="0"/>
              <a:t>38</a:t>
            </a:fld>
            <a:endParaRPr lang="en-US"/>
          </a:p>
        </p:txBody>
      </p:sp>
    </p:spTree>
    <p:extLst>
      <p:ext uri="{BB962C8B-B14F-4D97-AF65-F5344CB8AC3E}">
        <p14:creationId xmlns:p14="http://schemas.microsoft.com/office/powerpoint/2010/main" val="1984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rk.org/eforms/sdf_admin/admin.ph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35DAA1-B7FB-41AB-BA45-ECFC99D82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225CEC-19E5-40D0-B1CE-4E884C9C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EF873D1-568B-4D8E-AF50-0382A7114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E51D150-D0BE-47A3-AA5B-3F71488E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EC344B-E4D2-4F05-86FF-A2109058C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79D7DC-3734-4092-96A1-7A3B3F3A7271}"/>
              </a:ext>
            </a:extLst>
          </p:cNvPr>
          <p:cNvSpPr>
            <a:spLocks noGrp="1"/>
          </p:cNvSpPr>
          <p:nvPr>
            <p:ph type="ctrTitle"/>
          </p:nvPr>
        </p:nvSpPr>
        <p:spPr>
          <a:xfrm>
            <a:off x="581191" y="4000698"/>
            <a:ext cx="10993549" cy="1475013"/>
          </a:xfrm>
        </p:spPr>
        <p:txBody>
          <a:bodyPr>
            <a:normAutofit/>
          </a:bodyPr>
          <a:lstStyle/>
          <a:p>
            <a:r>
              <a:rPr lang="en-US" sz="3400" dirty="0">
                <a:solidFill>
                  <a:srgbClr val="FFFFFF"/>
                </a:solidFill>
              </a:rPr>
              <a:t>How to Dispose of State Property through M&amp;R</a:t>
            </a:r>
          </a:p>
        </p:txBody>
      </p:sp>
      <p:pic>
        <p:nvPicPr>
          <p:cNvPr id="4" name="Picture 3" descr="Auction 040211 046.jpg">
            <a:extLst>
              <a:ext uri="{FF2B5EF4-FFF2-40B4-BE49-F238E27FC236}">
                <a16:creationId xmlns:a16="http://schemas.microsoft.com/office/drawing/2014/main" id="{D51B7BC6-5684-4868-A566-364D1E6631DE}"/>
              </a:ext>
            </a:extLst>
          </p:cNvPr>
          <p:cNvPicPr>
            <a:picLocks noChangeAspect="1"/>
          </p:cNvPicPr>
          <p:nvPr/>
        </p:nvPicPr>
        <p:blipFill rotWithShape="1">
          <a:blip r:embed="rId2" cstate="print"/>
          <a:srcRect t="21993" r="-1" b="15626"/>
          <a:stretch/>
        </p:blipFill>
        <p:spPr>
          <a:xfrm>
            <a:off x="446532" y="599725"/>
            <a:ext cx="11292143" cy="3557252"/>
          </a:xfrm>
          <a:prstGeom prst="rect">
            <a:avLst/>
          </a:prstGeom>
        </p:spPr>
      </p:pic>
    </p:spTree>
    <p:extLst>
      <p:ext uri="{BB962C8B-B14F-4D97-AF65-F5344CB8AC3E}">
        <p14:creationId xmlns:p14="http://schemas.microsoft.com/office/powerpoint/2010/main" val="2491451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458CAD-9028-481D-8FAC-C8AAFB096254}"/>
              </a:ext>
            </a:extLst>
          </p:cNvPr>
          <p:cNvSpPr/>
          <p:nvPr/>
        </p:nvSpPr>
        <p:spPr>
          <a:xfrm>
            <a:off x="378691" y="769311"/>
            <a:ext cx="11388436" cy="1754326"/>
          </a:xfrm>
          <a:prstGeom prst="rect">
            <a:avLst/>
          </a:prstGeom>
        </p:spPr>
        <p:txBody>
          <a:bodyPr wrap="square">
            <a:spAutoFit/>
          </a:bodyPr>
          <a:lstStyle/>
          <a:p>
            <a:r>
              <a:rPr lang="en-US" b="1" u="sng" dirty="0">
                <a:solidFill>
                  <a:srgbClr val="2171B6"/>
                </a:solidFill>
              </a:rPr>
              <a:t>Quantity: </a:t>
            </a:r>
            <a:r>
              <a:rPr lang="en-US" dirty="0">
                <a:solidFill>
                  <a:srgbClr val="2171B6"/>
                </a:solidFill>
              </a:rPr>
              <a:t>“Required” Enter the quantity of the material.</a:t>
            </a:r>
            <a:br>
              <a:rPr lang="en-US" dirty="0">
                <a:solidFill>
                  <a:srgbClr val="2171B6"/>
                </a:solidFill>
              </a:rPr>
            </a:br>
            <a:r>
              <a:rPr lang="en-US" b="1" u="sng" dirty="0">
                <a:solidFill>
                  <a:srgbClr val="2171B6"/>
                </a:solidFill>
              </a:rPr>
              <a:t>Asset #: </a:t>
            </a:r>
            <a:r>
              <a:rPr lang="en-US" dirty="0">
                <a:solidFill>
                  <a:srgbClr val="2171B6"/>
                </a:solidFill>
              </a:rPr>
              <a:t>“Semi Optional” Enter the AASIS assigned number.</a:t>
            </a:r>
            <a:br>
              <a:rPr lang="en-US" dirty="0">
                <a:solidFill>
                  <a:srgbClr val="2171B6"/>
                </a:solidFill>
              </a:rPr>
            </a:br>
            <a:r>
              <a:rPr lang="en-US" b="1" u="sng" dirty="0">
                <a:solidFill>
                  <a:srgbClr val="2171B6"/>
                </a:solidFill>
              </a:rPr>
              <a:t>Property  #</a:t>
            </a:r>
            <a:r>
              <a:rPr lang="en-US" dirty="0">
                <a:solidFill>
                  <a:srgbClr val="2171B6"/>
                </a:solidFill>
              </a:rPr>
              <a:t>: “Semi Optional” Enter the agency tag number assigned </a:t>
            </a:r>
            <a:br>
              <a:rPr lang="en-US" dirty="0">
                <a:solidFill>
                  <a:srgbClr val="2171B6"/>
                </a:solidFill>
              </a:rPr>
            </a:br>
            <a:r>
              <a:rPr lang="en-US" b="1" u="sng" dirty="0">
                <a:solidFill>
                  <a:srgbClr val="2171B6"/>
                </a:solidFill>
              </a:rPr>
              <a:t>Serial #</a:t>
            </a:r>
            <a:r>
              <a:rPr lang="en-US" dirty="0">
                <a:solidFill>
                  <a:srgbClr val="2171B6"/>
                </a:solidFill>
              </a:rPr>
              <a:t>: “Optional” Enter the serial number if applicable</a:t>
            </a:r>
            <a:br>
              <a:rPr lang="en-US" dirty="0">
                <a:solidFill>
                  <a:srgbClr val="2171B6"/>
                </a:solidFill>
              </a:rPr>
            </a:br>
            <a:r>
              <a:rPr lang="en-US" b="1" u="sng" dirty="0">
                <a:solidFill>
                  <a:srgbClr val="2171B6"/>
                </a:solidFill>
              </a:rPr>
              <a:t>Description: </a:t>
            </a:r>
            <a:r>
              <a:rPr lang="en-US" dirty="0">
                <a:solidFill>
                  <a:srgbClr val="2171B6"/>
                </a:solidFill>
              </a:rPr>
              <a:t>“Required” Enter a description of the item.  40 Characters</a:t>
            </a:r>
            <a:br>
              <a:rPr lang="en-US" dirty="0">
                <a:solidFill>
                  <a:srgbClr val="2171B6"/>
                </a:solidFill>
              </a:rPr>
            </a:br>
            <a:r>
              <a:rPr lang="en-US" dirty="0">
                <a:solidFill>
                  <a:srgbClr val="2171B6"/>
                </a:solidFill>
              </a:rPr>
              <a:t>Click “Add” to continue.</a:t>
            </a:r>
          </a:p>
        </p:txBody>
      </p:sp>
      <p:pic>
        <p:nvPicPr>
          <p:cNvPr id="3" name="Picture 2">
            <a:extLst>
              <a:ext uri="{FF2B5EF4-FFF2-40B4-BE49-F238E27FC236}">
                <a16:creationId xmlns:a16="http://schemas.microsoft.com/office/drawing/2014/main" id="{E22F58EE-835D-447F-8AA8-43E3F8FDAE00}"/>
              </a:ext>
            </a:extLst>
          </p:cNvPr>
          <p:cNvPicPr>
            <a:picLocks noChangeAspect="1" noChangeArrowheads="1"/>
          </p:cNvPicPr>
          <p:nvPr/>
        </p:nvPicPr>
        <p:blipFill>
          <a:blip r:embed="rId2" cstate="print"/>
          <a:stretch>
            <a:fillRect/>
          </a:stretch>
        </p:blipFill>
        <p:spPr bwMode="auto">
          <a:xfrm>
            <a:off x="1981200" y="2523637"/>
            <a:ext cx="8229600" cy="3618835"/>
          </a:xfrm>
          <a:prstGeom prst="rect">
            <a:avLst/>
          </a:prstGeom>
          <a:noFill/>
          <a:ln w="9525">
            <a:noFill/>
            <a:miter lim="800000"/>
            <a:headEnd/>
            <a:tailEnd/>
          </a:ln>
        </p:spPr>
      </p:pic>
    </p:spTree>
    <p:extLst>
      <p:ext uri="{BB962C8B-B14F-4D97-AF65-F5344CB8AC3E}">
        <p14:creationId xmlns:p14="http://schemas.microsoft.com/office/powerpoint/2010/main" val="181739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34E3-ECF0-467F-A54C-5CE814480C98}"/>
              </a:ext>
            </a:extLst>
          </p:cNvPr>
          <p:cNvSpPr>
            <a:spLocks noGrp="1"/>
          </p:cNvSpPr>
          <p:nvPr>
            <p:ph type="title"/>
          </p:nvPr>
        </p:nvSpPr>
        <p:spPr/>
        <p:txBody>
          <a:bodyPr>
            <a:noAutofit/>
          </a:bodyPr>
          <a:lstStyle/>
          <a:p>
            <a:r>
              <a:rPr lang="en-US" sz="2400" dirty="0"/>
              <a:t>In this example you will see I have entered one (1) in the quantity field and described the item.  </a:t>
            </a:r>
            <a:br>
              <a:rPr lang="en-US" sz="2400" dirty="0"/>
            </a:br>
            <a:r>
              <a:rPr lang="en-US" sz="2400" dirty="0"/>
              <a:t>Click “Add” to continue.</a:t>
            </a:r>
          </a:p>
        </p:txBody>
      </p:sp>
      <p:pic>
        <p:nvPicPr>
          <p:cNvPr id="4" name="Picture 2">
            <a:extLst>
              <a:ext uri="{FF2B5EF4-FFF2-40B4-BE49-F238E27FC236}">
                <a16:creationId xmlns:a16="http://schemas.microsoft.com/office/drawing/2014/main" id="{8DFFF0D8-C238-44AD-8DAF-521F2E335F77}"/>
              </a:ext>
            </a:extLst>
          </p:cNvPr>
          <p:cNvPicPr>
            <a:picLocks noGrp="1" noChangeAspect="1" noChangeArrowheads="1"/>
          </p:cNvPicPr>
          <p:nvPr>
            <p:ph idx="1"/>
          </p:nvPr>
        </p:nvPicPr>
        <p:blipFill>
          <a:blip r:embed="rId2" cstate="print"/>
          <a:srcRect/>
          <a:stretch>
            <a:fillRect/>
          </a:stretch>
        </p:blipFill>
        <p:spPr bwMode="auto">
          <a:xfrm>
            <a:off x="2278383" y="2181225"/>
            <a:ext cx="7635233" cy="3678238"/>
          </a:xfrm>
          <a:prstGeom prst="rect">
            <a:avLst/>
          </a:prstGeom>
          <a:noFill/>
          <a:ln w="9525">
            <a:noFill/>
            <a:miter lim="800000"/>
            <a:headEnd/>
            <a:tailEnd/>
          </a:ln>
        </p:spPr>
      </p:pic>
    </p:spTree>
    <p:extLst>
      <p:ext uri="{BB962C8B-B14F-4D97-AF65-F5344CB8AC3E}">
        <p14:creationId xmlns:p14="http://schemas.microsoft.com/office/powerpoint/2010/main" val="15449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D106EF-976E-4567-9084-38426A14235B}"/>
              </a:ext>
            </a:extLst>
          </p:cNvPr>
          <p:cNvSpPr/>
          <p:nvPr/>
        </p:nvSpPr>
        <p:spPr>
          <a:xfrm>
            <a:off x="397163" y="990846"/>
            <a:ext cx="11360728" cy="1569660"/>
          </a:xfrm>
          <a:prstGeom prst="rect">
            <a:avLst/>
          </a:prstGeom>
        </p:spPr>
        <p:txBody>
          <a:bodyPr wrap="square">
            <a:spAutoFit/>
          </a:bodyPr>
          <a:lstStyle/>
          <a:p>
            <a:r>
              <a:rPr lang="en-US" sz="2400" dirty="0"/>
              <a:t>The item has been entered to the SDF with a quantity of one (1) giving the option to add more items.</a:t>
            </a:r>
            <a:br>
              <a:rPr lang="en-US" sz="2400" dirty="0"/>
            </a:br>
            <a:r>
              <a:rPr lang="en-US" sz="2400" dirty="0"/>
              <a:t>Once the first item is added to the SDF, </a:t>
            </a:r>
            <a:r>
              <a:rPr lang="en-US" sz="2400" b="1" dirty="0"/>
              <a:t>note “Save”</a:t>
            </a:r>
            <a:r>
              <a:rPr lang="en-US" sz="2400" dirty="0"/>
              <a:t>.  From this point forward you have the ability to save the SDF to return at a later time.</a:t>
            </a:r>
          </a:p>
        </p:txBody>
      </p:sp>
      <p:pic>
        <p:nvPicPr>
          <p:cNvPr id="3" name="Picture 2">
            <a:extLst>
              <a:ext uri="{FF2B5EF4-FFF2-40B4-BE49-F238E27FC236}">
                <a16:creationId xmlns:a16="http://schemas.microsoft.com/office/drawing/2014/main" id="{EA526E91-7F3A-47F4-BA70-2D60D756141A}"/>
              </a:ext>
            </a:extLst>
          </p:cNvPr>
          <p:cNvPicPr>
            <a:picLocks noChangeAspect="1" noChangeArrowheads="1"/>
          </p:cNvPicPr>
          <p:nvPr/>
        </p:nvPicPr>
        <p:blipFill>
          <a:blip r:embed="rId2" cstate="print"/>
          <a:srcRect/>
          <a:stretch>
            <a:fillRect/>
          </a:stretch>
        </p:blipFill>
        <p:spPr bwMode="auto">
          <a:xfrm>
            <a:off x="2933700" y="2703725"/>
            <a:ext cx="6324600" cy="3832971"/>
          </a:xfrm>
          <a:prstGeom prst="rect">
            <a:avLst/>
          </a:prstGeom>
          <a:noFill/>
          <a:ln w="9525">
            <a:noFill/>
            <a:miter lim="800000"/>
            <a:headEnd/>
            <a:tailEnd/>
          </a:ln>
        </p:spPr>
      </p:pic>
      <p:cxnSp>
        <p:nvCxnSpPr>
          <p:cNvPr id="5" name="Straight Arrow Connector 4">
            <a:extLst>
              <a:ext uri="{FF2B5EF4-FFF2-40B4-BE49-F238E27FC236}">
                <a16:creationId xmlns:a16="http://schemas.microsoft.com/office/drawing/2014/main" id="{5EFC271A-B94C-43C0-BAE7-74DB382E431C}"/>
              </a:ext>
            </a:extLst>
          </p:cNvPr>
          <p:cNvCxnSpPr/>
          <p:nvPr/>
        </p:nvCxnSpPr>
        <p:spPr>
          <a:xfrm>
            <a:off x="794327" y="5809672"/>
            <a:ext cx="22444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03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222591-12EB-44E3-90AC-23E836A41A46}"/>
              </a:ext>
            </a:extLst>
          </p:cNvPr>
          <p:cNvSpPr>
            <a:spLocks noGrp="1"/>
          </p:cNvSpPr>
          <p:nvPr>
            <p:ph type="title"/>
          </p:nvPr>
        </p:nvSpPr>
        <p:spPr>
          <a:xfrm>
            <a:off x="581193" y="822018"/>
            <a:ext cx="11029616" cy="988332"/>
          </a:xfrm>
        </p:spPr>
        <p:txBody>
          <a:bodyPr>
            <a:noAutofit/>
          </a:bodyPr>
          <a:lstStyle/>
          <a:p>
            <a:r>
              <a:rPr lang="en-US" sz="2400" dirty="0"/>
              <a:t>In this example one (1) was entered again in the  quantity field with a different description.  </a:t>
            </a:r>
            <a:br>
              <a:rPr lang="en-US" sz="2400" dirty="0"/>
            </a:br>
            <a:r>
              <a:rPr lang="en-US" sz="2400" dirty="0"/>
              <a:t>Click “Add” to continue.</a:t>
            </a:r>
          </a:p>
        </p:txBody>
      </p:sp>
      <p:pic>
        <p:nvPicPr>
          <p:cNvPr id="7" name="Picture 2">
            <a:extLst>
              <a:ext uri="{FF2B5EF4-FFF2-40B4-BE49-F238E27FC236}">
                <a16:creationId xmlns:a16="http://schemas.microsoft.com/office/drawing/2014/main" id="{FAE3A728-5335-4EB0-8525-8DD1AF5EA2A0}"/>
              </a:ext>
            </a:extLst>
          </p:cNvPr>
          <p:cNvPicPr>
            <a:picLocks noChangeAspect="1" noChangeArrowheads="1"/>
          </p:cNvPicPr>
          <p:nvPr/>
        </p:nvPicPr>
        <p:blipFill>
          <a:blip r:embed="rId3" cstate="print"/>
          <a:srcRect/>
          <a:stretch>
            <a:fillRect/>
          </a:stretch>
        </p:blipFill>
        <p:spPr bwMode="auto">
          <a:xfrm>
            <a:off x="2530354" y="2144889"/>
            <a:ext cx="7337546" cy="4417660"/>
          </a:xfrm>
          <a:prstGeom prst="rect">
            <a:avLst/>
          </a:prstGeom>
          <a:noFill/>
          <a:ln w="9525">
            <a:noFill/>
            <a:miter lim="800000"/>
            <a:headEnd/>
            <a:tailEnd/>
          </a:ln>
        </p:spPr>
      </p:pic>
    </p:spTree>
    <p:extLst>
      <p:ext uri="{BB962C8B-B14F-4D97-AF65-F5344CB8AC3E}">
        <p14:creationId xmlns:p14="http://schemas.microsoft.com/office/powerpoint/2010/main" val="14870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2EBD-71E6-4A6E-B2FB-C66A761AF186}"/>
              </a:ext>
            </a:extLst>
          </p:cNvPr>
          <p:cNvSpPr>
            <a:spLocks noGrp="1"/>
          </p:cNvSpPr>
          <p:nvPr>
            <p:ph type="title"/>
          </p:nvPr>
        </p:nvSpPr>
        <p:spPr/>
        <p:txBody>
          <a:bodyPr/>
          <a:lstStyle/>
          <a:p>
            <a:r>
              <a:rPr lang="en-US" dirty="0"/>
              <a:t>The blue chair has been added as the next line item on the SDF along with the Sofa.</a:t>
            </a:r>
          </a:p>
        </p:txBody>
      </p:sp>
      <p:pic>
        <p:nvPicPr>
          <p:cNvPr id="6" name="Picture 2">
            <a:extLst>
              <a:ext uri="{FF2B5EF4-FFF2-40B4-BE49-F238E27FC236}">
                <a16:creationId xmlns:a16="http://schemas.microsoft.com/office/drawing/2014/main" id="{53AF83AB-6131-46FF-8CD5-475753C512CA}"/>
              </a:ext>
            </a:extLst>
          </p:cNvPr>
          <p:cNvPicPr>
            <a:picLocks noChangeAspect="1" noChangeArrowheads="1"/>
          </p:cNvPicPr>
          <p:nvPr/>
        </p:nvPicPr>
        <p:blipFill>
          <a:blip r:embed="rId2" cstate="print"/>
          <a:srcRect/>
          <a:stretch>
            <a:fillRect/>
          </a:stretch>
        </p:blipFill>
        <p:spPr bwMode="auto">
          <a:xfrm>
            <a:off x="2400300" y="1940806"/>
            <a:ext cx="7391400" cy="4770438"/>
          </a:xfrm>
          <a:prstGeom prst="rect">
            <a:avLst/>
          </a:prstGeom>
          <a:noFill/>
          <a:ln w="9525">
            <a:noFill/>
            <a:miter lim="800000"/>
            <a:headEnd/>
            <a:tailEnd/>
          </a:ln>
        </p:spPr>
      </p:pic>
    </p:spTree>
    <p:extLst>
      <p:ext uri="{BB962C8B-B14F-4D97-AF65-F5344CB8AC3E}">
        <p14:creationId xmlns:p14="http://schemas.microsoft.com/office/powerpoint/2010/main" val="184003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9D79-ECF3-4F33-A08E-A5C758CE00FC}"/>
              </a:ext>
            </a:extLst>
          </p:cNvPr>
          <p:cNvSpPr>
            <a:spLocks noGrp="1"/>
          </p:cNvSpPr>
          <p:nvPr>
            <p:ph type="title"/>
          </p:nvPr>
        </p:nvSpPr>
        <p:spPr>
          <a:xfrm>
            <a:off x="581193" y="858967"/>
            <a:ext cx="11029616" cy="988332"/>
          </a:xfrm>
        </p:spPr>
        <p:txBody>
          <a:bodyPr>
            <a:normAutofit fontScale="90000"/>
          </a:bodyPr>
          <a:lstStyle/>
          <a:p>
            <a:r>
              <a:rPr lang="en-US" dirty="0"/>
              <a:t>In this example I have entered three (3) in the quantity field and described the item.  </a:t>
            </a:r>
            <a:br>
              <a:rPr lang="en-US" dirty="0"/>
            </a:br>
            <a:r>
              <a:rPr lang="en-US" dirty="0"/>
              <a:t>Click “Add” to continue.</a:t>
            </a:r>
          </a:p>
        </p:txBody>
      </p:sp>
      <p:pic>
        <p:nvPicPr>
          <p:cNvPr id="5" name="Content Placeholder 2">
            <a:extLst>
              <a:ext uri="{FF2B5EF4-FFF2-40B4-BE49-F238E27FC236}">
                <a16:creationId xmlns:a16="http://schemas.microsoft.com/office/drawing/2014/main" id="{D145456A-E63B-45EB-84DF-4027F5446086}"/>
              </a:ext>
            </a:extLst>
          </p:cNvPr>
          <p:cNvPicPr>
            <a:picLocks noGrp="1" noChangeAspect="1" noChangeArrowheads="1"/>
          </p:cNvPicPr>
          <p:nvPr>
            <p:ph sz="half" idx="2"/>
          </p:nvPr>
        </p:nvPicPr>
        <p:blipFill>
          <a:blip r:embed="rId2" cstate="print"/>
          <a:srcRect/>
          <a:stretch>
            <a:fillRect/>
          </a:stretch>
        </p:blipFill>
        <p:spPr bwMode="auto">
          <a:xfrm>
            <a:off x="2710019" y="1960188"/>
            <a:ext cx="6771962" cy="4700257"/>
          </a:xfrm>
          <a:prstGeom prst="rect">
            <a:avLst/>
          </a:prstGeom>
          <a:noFill/>
          <a:ln w="9525">
            <a:noFill/>
            <a:miter lim="800000"/>
            <a:headEnd/>
            <a:tailEnd/>
          </a:ln>
        </p:spPr>
      </p:pic>
    </p:spTree>
    <p:extLst>
      <p:ext uri="{BB962C8B-B14F-4D97-AF65-F5344CB8AC3E}">
        <p14:creationId xmlns:p14="http://schemas.microsoft.com/office/powerpoint/2010/main" val="77417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BA6A-5107-43B3-B901-57EACC3BE632}"/>
              </a:ext>
            </a:extLst>
          </p:cNvPr>
          <p:cNvSpPr>
            <a:spLocks noGrp="1"/>
          </p:cNvSpPr>
          <p:nvPr>
            <p:ph type="title"/>
          </p:nvPr>
        </p:nvSpPr>
        <p:spPr/>
        <p:txBody>
          <a:bodyPr/>
          <a:lstStyle/>
          <a:p>
            <a:r>
              <a:rPr lang="en-US" dirty="0"/>
              <a:t>You will note that it has placed 3 in the quantity.  As we move forward it will make three separate line items.</a:t>
            </a:r>
          </a:p>
        </p:txBody>
      </p:sp>
      <p:pic>
        <p:nvPicPr>
          <p:cNvPr id="5" name="Content Placeholder 2">
            <a:extLst>
              <a:ext uri="{FF2B5EF4-FFF2-40B4-BE49-F238E27FC236}">
                <a16:creationId xmlns:a16="http://schemas.microsoft.com/office/drawing/2014/main" id="{05C69A21-AFF6-42FD-BEC4-DE1B9C30C79B}"/>
              </a:ext>
            </a:extLst>
          </p:cNvPr>
          <p:cNvPicPr>
            <a:picLocks noGrp="1" noChangeAspect="1" noChangeArrowheads="1"/>
          </p:cNvPicPr>
          <p:nvPr>
            <p:ph sz="half" idx="2"/>
          </p:nvPr>
        </p:nvPicPr>
        <p:blipFill>
          <a:blip r:embed="rId2" cstate="print"/>
          <a:srcRect/>
          <a:stretch>
            <a:fillRect/>
          </a:stretch>
        </p:blipFill>
        <p:spPr bwMode="auto">
          <a:xfrm>
            <a:off x="2799644" y="1871009"/>
            <a:ext cx="6354882" cy="4787232"/>
          </a:xfrm>
          <a:prstGeom prst="rect">
            <a:avLst/>
          </a:prstGeom>
          <a:noFill/>
          <a:ln w="9525">
            <a:noFill/>
            <a:miter lim="800000"/>
            <a:headEnd/>
            <a:tailEnd/>
          </a:ln>
        </p:spPr>
      </p:pic>
    </p:spTree>
    <p:extLst>
      <p:ext uri="{BB962C8B-B14F-4D97-AF65-F5344CB8AC3E}">
        <p14:creationId xmlns:p14="http://schemas.microsoft.com/office/powerpoint/2010/main" val="36151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117E77-DA87-41AC-B28E-A9EF9D015AAE}"/>
              </a:ext>
            </a:extLst>
          </p:cNvPr>
          <p:cNvSpPr>
            <a:spLocks noGrp="1"/>
          </p:cNvSpPr>
          <p:nvPr>
            <p:ph type="title"/>
          </p:nvPr>
        </p:nvSpPr>
        <p:spPr/>
        <p:txBody>
          <a:bodyPr/>
          <a:lstStyle/>
          <a:p>
            <a:r>
              <a:rPr lang="en-US" dirty="0"/>
              <a:t>Again we have entered a multiple quantity using the same description.  Then we click “Add” to continue.</a:t>
            </a:r>
          </a:p>
        </p:txBody>
      </p:sp>
      <p:pic>
        <p:nvPicPr>
          <p:cNvPr id="7" name="Content Placeholder 2">
            <a:extLst>
              <a:ext uri="{FF2B5EF4-FFF2-40B4-BE49-F238E27FC236}">
                <a16:creationId xmlns:a16="http://schemas.microsoft.com/office/drawing/2014/main" id="{8C2B3E5D-C2C6-41E4-98C3-28218B218828}"/>
              </a:ext>
            </a:extLst>
          </p:cNvPr>
          <p:cNvPicPr>
            <a:picLocks noGrp="1" noChangeAspect="1" noChangeArrowheads="1"/>
          </p:cNvPicPr>
          <p:nvPr>
            <p:ph idx="1"/>
          </p:nvPr>
        </p:nvPicPr>
        <p:blipFill>
          <a:blip r:embed="rId2" cstate="print"/>
          <a:srcRect/>
          <a:stretch>
            <a:fillRect/>
          </a:stretch>
        </p:blipFill>
        <p:spPr bwMode="auto">
          <a:xfrm>
            <a:off x="2923822" y="1913171"/>
            <a:ext cx="6344356" cy="4878154"/>
          </a:xfrm>
          <a:prstGeom prst="rect">
            <a:avLst/>
          </a:prstGeom>
          <a:noFill/>
          <a:ln w="9525">
            <a:noFill/>
            <a:miter lim="800000"/>
            <a:headEnd/>
            <a:tailEnd/>
          </a:ln>
        </p:spPr>
      </p:pic>
    </p:spTree>
    <p:extLst>
      <p:ext uri="{BB962C8B-B14F-4D97-AF65-F5344CB8AC3E}">
        <p14:creationId xmlns:p14="http://schemas.microsoft.com/office/powerpoint/2010/main" val="72177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D1FE-1347-47FA-9A81-282FEFD552ED}"/>
              </a:ext>
            </a:extLst>
          </p:cNvPr>
          <p:cNvSpPr>
            <a:spLocks noGrp="1"/>
          </p:cNvSpPr>
          <p:nvPr>
            <p:ph type="title"/>
          </p:nvPr>
        </p:nvSpPr>
        <p:spPr/>
        <p:txBody>
          <a:bodyPr/>
          <a:lstStyle/>
          <a:p>
            <a:r>
              <a:rPr lang="en-US" dirty="0"/>
              <a:t>This entry is like the previous one with multiples in the quantity.</a:t>
            </a:r>
          </a:p>
        </p:txBody>
      </p:sp>
      <p:pic>
        <p:nvPicPr>
          <p:cNvPr id="4" name="Content Placeholder 2">
            <a:extLst>
              <a:ext uri="{FF2B5EF4-FFF2-40B4-BE49-F238E27FC236}">
                <a16:creationId xmlns:a16="http://schemas.microsoft.com/office/drawing/2014/main" id="{72EAE54E-6F49-4F74-8A41-5D839C638BEE}"/>
              </a:ext>
            </a:extLst>
          </p:cNvPr>
          <p:cNvPicPr>
            <a:picLocks noGrp="1" noChangeAspect="1" noChangeArrowheads="1"/>
          </p:cNvPicPr>
          <p:nvPr>
            <p:ph idx="1"/>
          </p:nvPr>
        </p:nvPicPr>
        <p:blipFill>
          <a:blip r:embed="rId2" cstate="print"/>
          <a:srcRect/>
          <a:stretch>
            <a:fillRect/>
          </a:stretch>
        </p:blipFill>
        <p:spPr bwMode="auto">
          <a:xfrm>
            <a:off x="3155244" y="1911632"/>
            <a:ext cx="5881511" cy="4798219"/>
          </a:xfrm>
          <a:prstGeom prst="rect">
            <a:avLst/>
          </a:prstGeom>
          <a:noFill/>
          <a:ln w="9525">
            <a:noFill/>
            <a:miter lim="800000"/>
            <a:headEnd/>
            <a:tailEnd/>
          </a:ln>
        </p:spPr>
      </p:pic>
    </p:spTree>
    <p:extLst>
      <p:ext uri="{BB962C8B-B14F-4D97-AF65-F5344CB8AC3E}">
        <p14:creationId xmlns:p14="http://schemas.microsoft.com/office/powerpoint/2010/main" val="155032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0AB5-05F4-4982-93D5-D7DCD4E67D68}"/>
              </a:ext>
            </a:extLst>
          </p:cNvPr>
          <p:cNvSpPr>
            <a:spLocks noGrp="1"/>
          </p:cNvSpPr>
          <p:nvPr>
            <p:ph type="title"/>
          </p:nvPr>
        </p:nvSpPr>
        <p:spPr>
          <a:xfrm>
            <a:off x="581192" y="766808"/>
            <a:ext cx="11029616" cy="1013800"/>
          </a:xfrm>
        </p:spPr>
        <p:txBody>
          <a:bodyPr>
            <a:noAutofit/>
          </a:bodyPr>
          <a:lstStyle/>
          <a:p>
            <a:r>
              <a:rPr lang="en-US" sz="2400" dirty="0"/>
              <a:t>In this example I have entered one (1) in the quantity field and described the item.  </a:t>
            </a:r>
            <a:br>
              <a:rPr lang="en-US" sz="2400" dirty="0"/>
            </a:br>
            <a:r>
              <a:rPr lang="en-US" sz="2400" dirty="0"/>
              <a:t>Click “Add” to continue.</a:t>
            </a:r>
          </a:p>
        </p:txBody>
      </p:sp>
      <p:pic>
        <p:nvPicPr>
          <p:cNvPr id="4" name="Content Placeholder 2">
            <a:extLst>
              <a:ext uri="{FF2B5EF4-FFF2-40B4-BE49-F238E27FC236}">
                <a16:creationId xmlns:a16="http://schemas.microsoft.com/office/drawing/2014/main" id="{FB0FFAB3-3D17-437F-AE3A-F3BF45B0E44D}"/>
              </a:ext>
            </a:extLst>
          </p:cNvPr>
          <p:cNvPicPr>
            <a:picLocks noGrp="1" noChangeAspect="1" noChangeArrowheads="1"/>
          </p:cNvPicPr>
          <p:nvPr>
            <p:ph idx="1"/>
          </p:nvPr>
        </p:nvPicPr>
        <p:blipFill>
          <a:blip r:embed="rId2" cstate="print"/>
          <a:srcRect/>
          <a:stretch>
            <a:fillRect/>
          </a:stretch>
        </p:blipFill>
        <p:spPr bwMode="auto">
          <a:xfrm>
            <a:off x="3407768" y="1971346"/>
            <a:ext cx="5376464" cy="4785054"/>
          </a:xfrm>
          <a:prstGeom prst="rect">
            <a:avLst/>
          </a:prstGeom>
          <a:noFill/>
          <a:ln w="9525">
            <a:noFill/>
            <a:miter lim="800000"/>
            <a:headEnd/>
            <a:tailEnd/>
          </a:ln>
        </p:spPr>
      </p:pic>
    </p:spTree>
    <p:extLst>
      <p:ext uri="{BB962C8B-B14F-4D97-AF65-F5344CB8AC3E}">
        <p14:creationId xmlns:p14="http://schemas.microsoft.com/office/powerpoint/2010/main" val="10903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E979DF-78B0-4160-9E13-9E6E27AF5E8F}"/>
              </a:ext>
            </a:extLst>
          </p:cNvPr>
          <p:cNvSpPr>
            <a:spLocks noGrp="1"/>
          </p:cNvSpPr>
          <p:nvPr>
            <p:ph type="title"/>
          </p:nvPr>
        </p:nvSpPr>
        <p:spPr/>
        <p:txBody>
          <a:bodyPr/>
          <a:lstStyle/>
          <a:p>
            <a:r>
              <a:rPr lang="en-US" dirty="0"/>
              <a:t>Getting Started</a:t>
            </a:r>
          </a:p>
        </p:txBody>
      </p:sp>
      <p:sp>
        <p:nvSpPr>
          <p:cNvPr id="5" name="Content Placeholder 4">
            <a:extLst>
              <a:ext uri="{FF2B5EF4-FFF2-40B4-BE49-F238E27FC236}">
                <a16:creationId xmlns:a16="http://schemas.microsoft.com/office/drawing/2014/main" id="{C07B9EB1-949A-4DB0-821E-C487E3DE4D84}"/>
              </a:ext>
            </a:extLst>
          </p:cNvPr>
          <p:cNvSpPr>
            <a:spLocks noGrp="1"/>
          </p:cNvSpPr>
          <p:nvPr>
            <p:ph sz="half" idx="1"/>
          </p:nvPr>
        </p:nvSpPr>
        <p:spPr/>
        <p:txBody>
          <a:bodyPr/>
          <a:lstStyle/>
          <a:p>
            <a:r>
              <a:rPr lang="en-US" b="1" dirty="0"/>
              <a:t>Step 1. </a:t>
            </a:r>
            <a:r>
              <a:rPr lang="en-US" dirty="0"/>
              <a:t>The SDF web site is user ID and password protected.  Contact M&amp;R (501-565-8645) to request a user id and password. Each agency person accessing and completing the SDF must have prior authorization through Marketing and Redistribution. </a:t>
            </a:r>
          </a:p>
          <a:p>
            <a:endParaRPr lang="en-US" dirty="0"/>
          </a:p>
          <a:p>
            <a:r>
              <a:rPr lang="en-US" b="1" dirty="0"/>
              <a:t>Step 2. </a:t>
            </a:r>
            <a:r>
              <a:rPr lang="en-US" dirty="0"/>
              <a:t>The SDF is required to delete assets from agency’s fixed asset inventory. The SDF is completed by an agency manager to turn in excess, obsolete assets and other surplus property to Marketing and Redistribution (M&amp;R) for disposal.</a:t>
            </a:r>
          </a:p>
          <a:p>
            <a:endParaRPr lang="en-US" dirty="0"/>
          </a:p>
        </p:txBody>
      </p:sp>
      <p:sp>
        <p:nvSpPr>
          <p:cNvPr id="6" name="Content Placeholder 5">
            <a:extLst>
              <a:ext uri="{FF2B5EF4-FFF2-40B4-BE49-F238E27FC236}">
                <a16:creationId xmlns:a16="http://schemas.microsoft.com/office/drawing/2014/main" id="{02C56D79-ED94-43B3-A050-BC82BEBE9A91}"/>
              </a:ext>
            </a:extLst>
          </p:cNvPr>
          <p:cNvSpPr>
            <a:spLocks noGrp="1"/>
          </p:cNvSpPr>
          <p:nvPr>
            <p:ph sz="half" idx="2"/>
          </p:nvPr>
        </p:nvSpPr>
        <p:spPr/>
        <p:txBody>
          <a:bodyPr/>
          <a:lstStyle/>
          <a:p>
            <a:r>
              <a:rPr lang="en-US" sz="1600" dirty="0">
                <a:solidFill>
                  <a:schemeClr val="accent3">
                    <a:lumMod val="75000"/>
                  </a:schemeClr>
                </a:solidFill>
                <a:hlinkClick r:id="rId3"/>
              </a:rPr>
              <a:t>https://www.ark.org/eforms/sdf_admin/admin.php</a:t>
            </a:r>
            <a:endParaRPr lang="en-US" sz="1600" dirty="0">
              <a:solidFill>
                <a:schemeClr val="accent3">
                  <a:lumMod val="75000"/>
                </a:schemeClr>
              </a:solidFill>
            </a:endParaRPr>
          </a:p>
          <a:p>
            <a:pPr>
              <a:buNone/>
            </a:pPr>
            <a:endParaRPr lang="en-US" sz="1600" dirty="0">
              <a:solidFill>
                <a:schemeClr val="accent3">
                  <a:lumMod val="50000"/>
                </a:schemeClr>
              </a:solidFill>
            </a:endParaRPr>
          </a:p>
          <a:p>
            <a:r>
              <a:rPr lang="en-US" sz="1600" dirty="0"/>
              <a:t>This web based form allows a state agency to create a list of items to be disposed through Marketing and Redistribution.  </a:t>
            </a:r>
          </a:p>
          <a:p>
            <a:r>
              <a:rPr lang="en-US" sz="1600" dirty="0"/>
              <a:t>Using the form, an Agency may request one of the following actions: </a:t>
            </a:r>
          </a:p>
          <a:p>
            <a:pPr lvl="1"/>
            <a:r>
              <a:rPr lang="en-US" sz="1400" dirty="0"/>
              <a:t>delivery (agency will deliver the property to M &amp; R)</a:t>
            </a:r>
          </a:p>
          <a:p>
            <a:pPr lvl="1"/>
            <a:r>
              <a:rPr lang="en-US" sz="1400" dirty="0"/>
              <a:t>pick-up (M &amp; R will arrive at the agency’s location to remove the property) </a:t>
            </a:r>
          </a:p>
        </p:txBody>
      </p:sp>
    </p:spTree>
    <p:extLst>
      <p:ext uri="{BB962C8B-B14F-4D97-AF65-F5344CB8AC3E}">
        <p14:creationId xmlns:p14="http://schemas.microsoft.com/office/powerpoint/2010/main" val="2084214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45A5-6D84-4D04-BCF8-6AAA23059471}"/>
              </a:ext>
            </a:extLst>
          </p:cNvPr>
          <p:cNvSpPr>
            <a:spLocks noGrp="1"/>
          </p:cNvSpPr>
          <p:nvPr>
            <p:ph type="title"/>
          </p:nvPr>
        </p:nvSpPr>
        <p:spPr/>
        <p:txBody>
          <a:bodyPr/>
          <a:lstStyle/>
          <a:p>
            <a:r>
              <a:rPr lang="en-US" dirty="0"/>
              <a:t>At this point we have entered eleven (11) pieces of property using five (5) lines.</a:t>
            </a:r>
          </a:p>
        </p:txBody>
      </p:sp>
      <p:pic>
        <p:nvPicPr>
          <p:cNvPr id="4" name="Content Placeholder 2">
            <a:extLst>
              <a:ext uri="{FF2B5EF4-FFF2-40B4-BE49-F238E27FC236}">
                <a16:creationId xmlns:a16="http://schemas.microsoft.com/office/drawing/2014/main" id="{6D925A76-8D2B-4580-BECF-0476376739C0}"/>
              </a:ext>
            </a:extLst>
          </p:cNvPr>
          <p:cNvPicPr>
            <a:picLocks noGrp="1" noChangeAspect="1" noChangeArrowheads="1"/>
          </p:cNvPicPr>
          <p:nvPr>
            <p:ph idx="1"/>
          </p:nvPr>
        </p:nvPicPr>
        <p:blipFill>
          <a:blip r:embed="rId2" cstate="print"/>
          <a:srcRect/>
          <a:stretch>
            <a:fillRect/>
          </a:stretch>
        </p:blipFill>
        <p:spPr bwMode="auto">
          <a:xfrm>
            <a:off x="3516489" y="1819794"/>
            <a:ext cx="5159022" cy="4831714"/>
          </a:xfrm>
          <a:prstGeom prst="rect">
            <a:avLst/>
          </a:prstGeom>
          <a:noFill/>
          <a:ln w="9525">
            <a:noFill/>
            <a:miter lim="800000"/>
            <a:headEnd/>
            <a:tailEnd/>
          </a:ln>
        </p:spPr>
      </p:pic>
    </p:spTree>
    <p:extLst>
      <p:ext uri="{BB962C8B-B14F-4D97-AF65-F5344CB8AC3E}">
        <p14:creationId xmlns:p14="http://schemas.microsoft.com/office/powerpoint/2010/main" val="12206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2A89-57A6-408C-BEAC-5AA35C51800B}"/>
              </a:ext>
            </a:extLst>
          </p:cNvPr>
          <p:cNvSpPr>
            <a:spLocks noGrp="1"/>
          </p:cNvSpPr>
          <p:nvPr>
            <p:ph type="title"/>
          </p:nvPr>
        </p:nvSpPr>
        <p:spPr/>
        <p:txBody>
          <a:bodyPr/>
          <a:lstStyle/>
          <a:p>
            <a:r>
              <a:rPr lang="en-US" dirty="0"/>
              <a:t>In this example we will add a property number and asset number.  Click “Add” to continue.</a:t>
            </a:r>
          </a:p>
        </p:txBody>
      </p:sp>
      <p:pic>
        <p:nvPicPr>
          <p:cNvPr id="4" name="Content Placeholder 2">
            <a:extLst>
              <a:ext uri="{FF2B5EF4-FFF2-40B4-BE49-F238E27FC236}">
                <a16:creationId xmlns:a16="http://schemas.microsoft.com/office/drawing/2014/main" id="{8B14133C-5925-4162-A712-64195993F51B}"/>
              </a:ext>
            </a:extLst>
          </p:cNvPr>
          <p:cNvPicPr>
            <a:picLocks noGrp="1" noChangeAspect="1" noChangeArrowheads="1"/>
          </p:cNvPicPr>
          <p:nvPr>
            <p:ph idx="1"/>
          </p:nvPr>
        </p:nvPicPr>
        <p:blipFill>
          <a:blip r:embed="rId2" cstate="print"/>
          <a:srcRect/>
          <a:stretch>
            <a:fillRect/>
          </a:stretch>
        </p:blipFill>
        <p:spPr bwMode="auto">
          <a:xfrm>
            <a:off x="3127621" y="1904675"/>
            <a:ext cx="5936758" cy="4902481"/>
          </a:xfrm>
          <a:prstGeom prst="rect">
            <a:avLst/>
          </a:prstGeom>
          <a:noFill/>
          <a:ln w="9525">
            <a:noFill/>
            <a:miter lim="800000"/>
            <a:headEnd/>
            <a:tailEnd/>
          </a:ln>
        </p:spPr>
      </p:pic>
    </p:spTree>
    <p:extLst>
      <p:ext uri="{BB962C8B-B14F-4D97-AF65-F5344CB8AC3E}">
        <p14:creationId xmlns:p14="http://schemas.microsoft.com/office/powerpoint/2010/main" val="150175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A92-5D2A-42FB-BCB5-9524C88BDA81}"/>
              </a:ext>
            </a:extLst>
          </p:cNvPr>
          <p:cNvSpPr>
            <a:spLocks noGrp="1"/>
          </p:cNvSpPr>
          <p:nvPr>
            <p:ph type="title"/>
          </p:nvPr>
        </p:nvSpPr>
        <p:spPr/>
        <p:txBody>
          <a:bodyPr/>
          <a:lstStyle/>
          <a:p>
            <a:r>
              <a:rPr lang="en-US" dirty="0"/>
              <a:t>I failed to enter the asset number for the last entry!</a:t>
            </a:r>
            <a:br>
              <a:rPr lang="en-US" dirty="0"/>
            </a:br>
            <a:r>
              <a:rPr lang="en-US" dirty="0"/>
              <a:t>Click “Edit” to make changes.</a:t>
            </a:r>
          </a:p>
        </p:txBody>
      </p:sp>
      <p:pic>
        <p:nvPicPr>
          <p:cNvPr id="4" name="Content Placeholder 2">
            <a:extLst>
              <a:ext uri="{FF2B5EF4-FFF2-40B4-BE49-F238E27FC236}">
                <a16:creationId xmlns:a16="http://schemas.microsoft.com/office/drawing/2014/main" id="{1F54712B-0D9B-4919-9CB5-C35AB5012315}"/>
              </a:ext>
            </a:extLst>
          </p:cNvPr>
          <p:cNvPicPr>
            <a:picLocks noGrp="1" noChangeAspect="1" noChangeArrowheads="1"/>
          </p:cNvPicPr>
          <p:nvPr>
            <p:ph idx="1"/>
          </p:nvPr>
        </p:nvPicPr>
        <p:blipFill>
          <a:blip r:embed="rId2" cstate="print"/>
          <a:srcRect/>
          <a:stretch>
            <a:fillRect/>
          </a:stretch>
        </p:blipFill>
        <p:spPr bwMode="auto">
          <a:xfrm>
            <a:off x="3488267" y="1951047"/>
            <a:ext cx="5215466" cy="4821447"/>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F07D5553-626F-4ED5-839D-E754C1EA601F}"/>
              </a:ext>
            </a:extLst>
          </p:cNvPr>
          <p:cNvCxnSpPr/>
          <p:nvPr/>
        </p:nvCxnSpPr>
        <p:spPr>
          <a:xfrm>
            <a:off x="7394222" y="2196202"/>
            <a:ext cx="0" cy="1569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14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4864-8405-4ACB-BE5A-B389ECDDB902}"/>
              </a:ext>
            </a:extLst>
          </p:cNvPr>
          <p:cNvSpPr>
            <a:spLocks noGrp="1"/>
          </p:cNvSpPr>
          <p:nvPr>
            <p:ph type="title"/>
          </p:nvPr>
        </p:nvSpPr>
        <p:spPr>
          <a:xfrm>
            <a:off x="581192" y="757572"/>
            <a:ext cx="11029616" cy="1013800"/>
          </a:xfrm>
        </p:spPr>
        <p:txBody>
          <a:bodyPr>
            <a:noAutofit/>
          </a:bodyPr>
          <a:lstStyle/>
          <a:p>
            <a:r>
              <a:rPr lang="en-US" sz="2400" dirty="0"/>
              <a:t>I have gone back to my previous entry to make the necessary correction.  (Adding the asset number) </a:t>
            </a:r>
            <a:br>
              <a:rPr lang="en-US" sz="2400" dirty="0"/>
            </a:br>
            <a:r>
              <a:rPr lang="en-US" sz="2400" dirty="0"/>
              <a:t>Next click “Update” to continue.</a:t>
            </a:r>
          </a:p>
        </p:txBody>
      </p:sp>
      <p:pic>
        <p:nvPicPr>
          <p:cNvPr id="4" name="Content Placeholder 2">
            <a:extLst>
              <a:ext uri="{FF2B5EF4-FFF2-40B4-BE49-F238E27FC236}">
                <a16:creationId xmlns:a16="http://schemas.microsoft.com/office/drawing/2014/main" id="{01F78CF1-FEA8-444C-9F7B-29D22B251DF5}"/>
              </a:ext>
            </a:extLst>
          </p:cNvPr>
          <p:cNvPicPr>
            <a:picLocks noGrp="1" noChangeAspect="1" noChangeArrowheads="1"/>
          </p:cNvPicPr>
          <p:nvPr>
            <p:ph idx="1"/>
          </p:nvPr>
        </p:nvPicPr>
        <p:blipFill>
          <a:blip r:embed="rId2" cstate="print"/>
          <a:srcRect/>
          <a:stretch>
            <a:fillRect/>
          </a:stretch>
        </p:blipFill>
        <p:spPr bwMode="auto">
          <a:xfrm>
            <a:off x="3661474" y="1862666"/>
            <a:ext cx="4869051" cy="4890578"/>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0A417346-3ADE-440A-9CCF-5ECF9E47CE91}"/>
              </a:ext>
            </a:extLst>
          </p:cNvPr>
          <p:cNvCxnSpPr/>
          <p:nvPr/>
        </p:nvCxnSpPr>
        <p:spPr>
          <a:xfrm>
            <a:off x="1791851" y="3225808"/>
            <a:ext cx="2675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10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2A1E-BD47-4423-86E5-E362B04AA055}"/>
              </a:ext>
            </a:extLst>
          </p:cNvPr>
          <p:cNvSpPr>
            <a:spLocks noGrp="1"/>
          </p:cNvSpPr>
          <p:nvPr>
            <p:ph type="title"/>
          </p:nvPr>
        </p:nvSpPr>
        <p:spPr>
          <a:xfrm>
            <a:off x="581192" y="785280"/>
            <a:ext cx="11029616" cy="1013800"/>
          </a:xfrm>
        </p:spPr>
        <p:txBody>
          <a:bodyPr>
            <a:normAutofit fontScale="90000"/>
          </a:bodyPr>
          <a:lstStyle/>
          <a:p>
            <a:r>
              <a:rPr lang="en-US" dirty="0"/>
              <a:t> Now the Asset Number has been added to the SDF and we are ready to complete the process.  </a:t>
            </a:r>
            <a:br>
              <a:rPr lang="en-US" dirty="0"/>
            </a:br>
            <a:r>
              <a:rPr lang="en-US" dirty="0"/>
              <a:t>Click “NEXT” to continue.</a:t>
            </a:r>
          </a:p>
        </p:txBody>
      </p:sp>
      <p:pic>
        <p:nvPicPr>
          <p:cNvPr id="4" name="Content Placeholder 2">
            <a:extLst>
              <a:ext uri="{FF2B5EF4-FFF2-40B4-BE49-F238E27FC236}">
                <a16:creationId xmlns:a16="http://schemas.microsoft.com/office/drawing/2014/main" id="{10987173-25EB-4DAC-8192-8FDD9A24AA14}"/>
              </a:ext>
            </a:extLst>
          </p:cNvPr>
          <p:cNvPicPr>
            <a:picLocks noGrp="1" noChangeAspect="1" noChangeArrowheads="1"/>
          </p:cNvPicPr>
          <p:nvPr>
            <p:ph idx="1"/>
          </p:nvPr>
        </p:nvPicPr>
        <p:blipFill>
          <a:blip r:embed="rId2" cstate="print"/>
          <a:srcRect/>
          <a:stretch>
            <a:fillRect/>
          </a:stretch>
        </p:blipFill>
        <p:spPr bwMode="auto">
          <a:xfrm>
            <a:off x="3567288" y="1799080"/>
            <a:ext cx="5057423" cy="4963519"/>
          </a:xfrm>
          <a:prstGeom prst="rect">
            <a:avLst/>
          </a:prstGeom>
          <a:noFill/>
          <a:ln w="9525">
            <a:noFill/>
            <a:miter lim="800000"/>
            <a:headEnd/>
            <a:tailEnd/>
          </a:ln>
        </p:spPr>
      </p:pic>
    </p:spTree>
    <p:extLst>
      <p:ext uri="{BB962C8B-B14F-4D97-AF65-F5344CB8AC3E}">
        <p14:creationId xmlns:p14="http://schemas.microsoft.com/office/powerpoint/2010/main" val="195010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559AFF-3694-4C35-9605-F9F023B3CB4B}"/>
              </a:ext>
            </a:extLst>
          </p:cNvPr>
          <p:cNvSpPr>
            <a:spLocks noGrp="1"/>
          </p:cNvSpPr>
          <p:nvPr>
            <p:ph type="title"/>
          </p:nvPr>
        </p:nvSpPr>
        <p:spPr>
          <a:xfrm>
            <a:off x="764110" y="4640963"/>
            <a:ext cx="3171905" cy="1013800"/>
          </a:xfrm>
        </p:spPr>
        <p:txBody>
          <a:bodyPr>
            <a:noAutofit/>
          </a:bodyPr>
          <a:lstStyle/>
          <a:p>
            <a:pPr>
              <a:lnSpc>
                <a:spcPct val="90000"/>
              </a:lnSpc>
            </a:pPr>
            <a:r>
              <a:rPr lang="en-US" sz="2400" dirty="0">
                <a:solidFill>
                  <a:srgbClr val="FFFFFF"/>
                </a:solidFill>
              </a:rPr>
              <a:t>This is the last step and final opportunity to make any corrections before the SDF is submitted to M&amp;R.</a:t>
            </a:r>
            <a:br>
              <a:rPr lang="en-US" sz="2400" dirty="0">
                <a:solidFill>
                  <a:srgbClr val="FFFFFF"/>
                </a:solidFill>
              </a:rPr>
            </a:br>
            <a:r>
              <a:rPr lang="en-US" sz="2400" dirty="0">
                <a:solidFill>
                  <a:srgbClr val="FFFFFF"/>
                </a:solidFill>
              </a:rPr>
              <a:t>Notice the multiple quantities were automatically separated to single line items.  Click “Submit.” </a:t>
            </a:r>
          </a:p>
        </p:txBody>
      </p:sp>
      <p:grpSp>
        <p:nvGrpSpPr>
          <p:cNvPr id="15" name="Group 14">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2">
            <a:extLst>
              <a:ext uri="{FF2B5EF4-FFF2-40B4-BE49-F238E27FC236}">
                <a16:creationId xmlns:a16="http://schemas.microsoft.com/office/drawing/2014/main" id="{A624E752-A3B7-41AA-B7C2-110143590822}"/>
              </a:ext>
            </a:extLst>
          </p:cNvPr>
          <p:cNvPicPr>
            <a:picLocks noChangeAspect="1" noChangeArrowheads="1"/>
          </p:cNvPicPr>
          <p:nvPr/>
        </p:nvPicPr>
        <p:blipFill>
          <a:blip r:embed="rId2" cstate="print"/>
          <a:stretch>
            <a:fillRect/>
          </a:stretch>
        </p:blipFill>
        <p:spPr bwMode="auto">
          <a:xfrm>
            <a:off x="6029594" y="612827"/>
            <a:ext cx="3831112" cy="5613352"/>
          </a:xfrm>
          <a:prstGeom prst="rect">
            <a:avLst/>
          </a:prstGeom>
          <a:noFill/>
        </p:spPr>
      </p:pic>
      <p:cxnSp>
        <p:nvCxnSpPr>
          <p:cNvPr id="5" name="Straight Arrow Connector 4">
            <a:extLst>
              <a:ext uri="{FF2B5EF4-FFF2-40B4-BE49-F238E27FC236}">
                <a16:creationId xmlns:a16="http://schemas.microsoft.com/office/drawing/2014/main" id="{5AEA6682-156C-468D-B677-5CF5924FFF48}"/>
              </a:ext>
            </a:extLst>
          </p:cNvPr>
          <p:cNvCxnSpPr>
            <a:cxnSpLocks/>
          </p:cNvCxnSpPr>
          <p:nvPr/>
        </p:nvCxnSpPr>
        <p:spPr>
          <a:xfrm flipH="1">
            <a:off x="9782176" y="5248275"/>
            <a:ext cx="1162049" cy="809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52249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67D8-87B0-4FF5-ADA1-A759EF4D54E3}"/>
              </a:ext>
            </a:extLst>
          </p:cNvPr>
          <p:cNvSpPr>
            <a:spLocks noGrp="1"/>
          </p:cNvSpPr>
          <p:nvPr>
            <p:ph type="title"/>
          </p:nvPr>
        </p:nvSpPr>
        <p:spPr>
          <a:xfrm>
            <a:off x="581192" y="766808"/>
            <a:ext cx="11029616" cy="1013800"/>
          </a:xfrm>
        </p:spPr>
        <p:txBody>
          <a:bodyPr>
            <a:noAutofit/>
          </a:bodyPr>
          <a:lstStyle/>
          <a:p>
            <a:r>
              <a:rPr lang="en-US" sz="2400" dirty="0"/>
              <a:t>Once you have submitted your request you will receive confirmation that the form was successfully submitted.</a:t>
            </a:r>
            <a:br>
              <a:rPr lang="en-US" sz="2400" dirty="0"/>
            </a:br>
            <a:r>
              <a:rPr lang="en-US" sz="2400" dirty="0"/>
              <a:t>Click “Exit” to leave the form.</a:t>
            </a:r>
          </a:p>
        </p:txBody>
      </p:sp>
      <p:pic>
        <p:nvPicPr>
          <p:cNvPr id="4" name="Picture 2">
            <a:extLst>
              <a:ext uri="{FF2B5EF4-FFF2-40B4-BE49-F238E27FC236}">
                <a16:creationId xmlns:a16="http://schemas.microsoft.com/office/drawing/2014/main" id="{F4F3F665-BCD5-4106-9651-E61A8A371D24}"/>
              </a:ext>
            </a:extLst>
          </p:cNvPr>
          <p:cNvPicPr>
            <a:picLocks noGrp="1" noChangeAspect="1" noChangeArrowheads="1"/>
          </p:cNvPicPr>
          <p:nvPr>
            <p:ph idx="1"/>
          </p:nvPr>
        </p:nvPicPr>
        <p:blipFill>
          <a:blip r:embed="rId2" cstate="print"/>
          <a:stretch>
            <a:fillRect/>
          </a:stretch>
        </p:blipFill>
        <p:spPr bwMode="auto">
          <a:xfrm>
            <a:off x="2952044" y="1861946"/>
            <a:ext cx="6287911" cy="4883165"/>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9E983F6C-BB84-463E-8EA5-257FA1EC040B}"/>
              </a:ext>
            </a:extLst>
          </p:cNvPr>
          <p:cNvCxnSpPr/>
          <p:nvPr/>
        </p:nvCxnSpPr>
        <p:spPr>
          <a:xfrm flipH="1">
            <a:off x="8410222" y="4334933"/>
            <a:ext cx="1738489" cy="891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5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EBB0-5D0F-453B-9860-01A1800C8C84}"/>
              </a:ext>
            </a:extLst>
          </p:cNvPr>
          <p:cNvSpPr>
            <a:spLocks noGrp="1"/>
          </p:cNvSpPr>
          <p:nvPr>
            <p:ph type="title"/>
          </p:nvPr>
        </p:nvSpPr>
        <p:spPr/>
        <p:txBody>
          <a:bodyPr/>
          <a:lstStyle/>
          <a:p>
            <a:r>
              <a:rPr lang="en-US" b="1" dirty="0"/>
              <a:t>Email Message Sender will Receive upon submission</a:t>
            </a:r>
            <a:endParaRPr lang="en-US" dirty="0"/>
          </a:p>
        </p:txBody>
      </p:sp>
      <p:sp>
        <p:nvSpPr>
          <p:cNvPr id="3" name="Content Placeholder 2">
            <a:extLst>
              <a:ext uri="{FF2B5EF4-FFF2-40B4-BE49-F238E27FC236}">
                <a16:creationId xmlns:a16="http://schemas.microsoft.com/office/drawing/2014/main" id="{E7A5F123-BAEA-4D9E-B8CE-0A87C7327AF3}"/>
              </a:ext>
            </a:extLst>
          </p:cNvPr>
          <p:cNvSpPr>
            <a:spLocks noGrp="1"/>
          </p:cNvSpPr>
          <p:nvPr>
            <p:ph idx="1"/>
          </p:nvPr>
        </p:nvSpPr>
        <p:spPr/>
        <p:txBody>
          <a:bodyPr>
            <a:normAutofit/>
          </a:bodyPr>
          <a:lstStyle/>
          <a:p>
            <a:r>
              <a:rPr lang="en-US" sz="2400" dirty="0">
                <a:solidFill>
                  <a:srgbClr val="338CDA"/>
                </a:solidFill>
              </a:rPr>
              <a:t>A copy of the SDF Request form you just submitted is attached.   M&amp;R will contact your agency via email with the date and time of the delivery or pick-up or approval of an on-site sale.  </a:t>
            </a:r>
          </a:p>
          <a:p>
            <a:r>
              <a:rPr lang="en-US" sz="2400" dirty="0">
                <a:solidFill>
                  <a:srgbClr val="338CDA"/>
                </a:solidFill>
              </a:rPr>
              <a:t>If you have any questions, please contact M&amp;R at (501) 565-8645</a:t>
            </a:r>
          </a:p>
          <a:p>
            <a:endParaRPr lang="en-US" sz="2400" dirty="0">
              <a:solidFill>
                <a:srgbClr val="338CDA"/>
              </a:solidFill>
            </a:endParaRPr>
          </a:p>
        </p:txBody>
      </p:sp>
    </p:spTree>
    <p:extLst>
      <p:ext uri="{BB962C8B-B14F-4D97-AF65-F5344CB8AC3E}">
        <p14:creationId xmlns:p14="http://schemas.microsoft.com/office/powerpoint/2010/main" val="374968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DBE8-2369-40A6-9DF0-6C5E7ACA300F}"/>
              </a:ext>
            </a:extLst>
          </p:cNvPr>
          <p:cNvSpPr>
            <a:spLocks noGrp="1"/>
          </p:cNvSpPr>
          <p:nvPr>
            <p:ph type="title"/>
          </p:nvPr>
        </p:nvSpPr>
        <p:spPr>
          <a:xfrm>
            <a:off x="581192" y="1210157"/>
            <a:ext cx="11029616" cy="1013800"/>
          </a:xfrm>
        </p:spPr>
        <p:txBody>
          <a:bodyPr>
            <a:normAutofit fontScale="90000"/>
          </a:bodyPr>
          <a:lstStyle/>
          <a:p>
            <a:r>
              <a:rPr lang="en-US" dirty="0"/>
              <a:t>Once M&amp;R has received the property that is to be turned in, the SDF is completed by M&amp;R and submitted to AASIS to have the items entered into M&amp;R’s inventory. </a:t>
            </a:r>
            <a:br>
              <a:rPr lang="en-US" sz="2400" dirty="0"/>
            </a:br>
            <a:endParaRPr lang="en-US" dirty="0"/>
          </a:p>
        </p:txBody>
      </p:sp>
      <p:pic>
        <p:nvPicPr>
          <p:cNvPr id="4" name="Content Placeholder 3">
            <a:extLst>
              <a:ext uri="{FF2B5EF4-FFF2-40B4-BE49-F238E27FC236}">
                <a16:creationId xmlns:a16="http://schemas.microsoft.com/office/drawing/2014/main" id="{C019AAEF-0574-4745-8483-6A0356A8864E}"/>
              </a:ext>
            </a:extLst>
          </p:cNvPr>
          <p:cNvPicPr>
            <a:picLocks noGrp="1" noChangeAspect="1"/>
          </p:cNvPicPr>
          <p:nvPr>
            <p:ph idx="1"/>
          </p:nvPr>
        </p:nvPicPr>
        <p:blipFill>
          <a:blip r:embed="rId2"/>
          <a:stretch>
            <a:fillRect/>
          </a:stretch>
        </p:blipFill>
        <p:spPr>
          <a:xfrm>
            <a:off x="1571519" y="2057047"/>
            <a:ext cx="9048962" cy="4434064"/>
          </a:xfrm>
          <a:prstGeom prst="rect">
            <a:avLst/>
          </a:prstGeom>
        </p:spPr>
      </p:pic>
    </p:spTree>
    <p:extLst>
      <p:ext uri="{BB962C8B-B14F-4D97-AF65-F5344CB8AC3E}">
        <p14:creationId xmlns:p14="http://schemas.microsoft.com/office/powerpoint/2010/main" val="362503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C0E1-305B-4C17-91AD-E12AB6EAC771}"/>
              </a:ext>
            </a:extLst>
          </p:cNvPr>
          <p:cNvSpPr>
            <a:spLocks noGrp="1"/>
          </p:cNvSpPr>
          <p:nvPr>
            <p:ph type="title"/>
          </p:nvPr>
        </p:nvSpPr>
        <p:spPr>
          <a:xfrm>
            <a:off x="581193" y="863927"/>
            <a:ext cx="11029616" cy="988332"/>
          </a:xfrm>
        </p:spPr>
        <p:txBody>
          <a:bodyPr>
            <a:noAutofit/>
          </a:bodyPr>
          <a:lstStyle/>
          <a:p>
            <a:r>
              <a:rPr lang="en-US" sz="1900" dirty="0"/>
              <a:t>When the SDF is submitted to AASIS by M&amp;R, the server will automatically e-mail a completed SDF to the email address listed on the SDF.  The completed SDF will be annotated with “REC” (received) or “DNR” (did not receive) in the status column.  Below is a copy of the automatic email.</a:t>
            </a:r>
          </a:p>
        </p:txBody>
      </p:sp>
      <p:sp>
        <p:nvSpPr>
          <p:cNvPr id="5" name="Content Placeholder 4">
            <a:extLst>
              <a:ext uri="{FF2B5EF4-FFF2-40B4-BE49-F238E27FC236}">
                <a16:creationId xmlns:a16="http://schemas.microsoft.com/office/drawing/2014/main" id="{5A7DF844-68F7-44E6-8C3E-30D3D64BEA3D}"/>
              </a:ext>
            </a:extLst>
          </p:cNvPr>
          <p:cNvSpPr>
            <a:spLocks noGrp="1"/>
          </p:cNvSpPr>
          <p:nvPr>
            <p:ph sz="half" idx="2"/>
          </p:nvPr>
        </p:nvSpPr>
        <p:spPr/>
        <p:txBody>
          <a:bodyPr/>
          <a:lstStyle/>
          <a:p>
            <a:r>
              <a:rPr lang="en-US" dirty="0"/>
              <a:t>The completed SDF Request # ????? is attached.  Please review the completed form and contact M&amp;R immediately if you feel there is an error.  </a:t>
            </a:r>
          </a:p>
          <a:p>
            <a:r>
              <a:rPr lang="en-US" dirty="0"/>
              <a:t>If you have any questions, please contact M&amp;R at (501)565-8645. Note: Policy is that all assets are to be retired within 10 days of receiving this completed SDF from M&amp;R.</a:t>
            </a:r>
          </a:p>
        </p:txBody>
      </p:sp>
      <p:pic>
        <p:nvPicPr>
          <p:cNvPr id="6" name="Picture 3" descr="C:\Documents and Settings\David.Justice\Local Settings\Temporary Internet Files\Content.IE5\JRWXZNHJ\MC900233935[1].wmf">
            <a:extLst>
              <a:ext uri="{FF2B5EF4-FFF2-40B4-BE49-F238E27FC236}">
                <a16:creationId xmlns:a16="http://schemas.microsoft.com/office/drawing/2014/main" id="{D04203B8-3F0B-498F-83BB-7665206CCDB4}"/>
              </a:ext>
            </a:extLst>
          </p:cNvPr>
          <p:cNvPicPr>
            <a:picLocks noGrp="1" noChangeAspect="1" noChangeArrowheads="1"/>
          </p:cNvPicPr>
          <p:nvPr>
            <p:ph sz="half" idx="1"/>
          </p:nvPr>
        </p:nvPicPr>
        <p:blipFill>
          <a:blip r:embed="rId2" cstate="print"/>
          <a:srcRect/>
          <a:stretch>
            <a:fillRect/>
          </a:stretch>
        </p:blipFill>
        <p:spPr bwMode="auto">
          <a:xfrm>
            <a:off x="2334650" y="3003928"/>
            <a:ext cx="1915650" cy="2080457"/>
          </a:xfrm>
          <a:prstGeom prst="rect">
            <a:avLst/>
          </a:prstGeom>
          <a:noFill/>
        </p:spPr>
      </p:pic>
    </p:spTree>
    <p:extLst>
      <p:ext uri="{BB962C8B-B14F-4D97-AF65-F5344CB8AC3E}">
        <p14:creationId xmlns:p14="http://schemas.microsoft.com/office/powerpoint/2010/main" val="182551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AA0A-CC40-42D2-BA9F-4B003E4E3BE3}"/>
              </a:ext>
            </a:extLst>
          </p:cNvPr>
          <p:cNvSpPr>
            <a:spLocks noGrp="1"/>
          </p:cNvSpPr>
          <p:nvPr>
            <p:ph type="title"/>
          </p:nvPr>
        </p:nvSpPr>
        <p:spPr/>
        <p:txBody>
          <a:bodyPr/>
          <a:lstStyle/>
          <a:p>
            <a:r>
              <a:rPr lang="en-US" dirty="0"/>
              <a:t>The following screen will appear when the web is accessed.</a:t>
            </a:r>
          </a:p>
        </p:txBody>
      </p:sp>
      <p:pic>
        <p:nvPicPr>
          <p:cNvPr id="5" name="Picture 2">
            <a:extLst>
              <a:ext uri="{FF2B5EF4-FFF2-40B4-BE49-F238E27FC236}">
                <a16:creationId xmlns:a16="http://schemas.microsoft.com/office/drawing/2014/main" id="{283DF69A-1D27-4295-9B01-65960B4A3CA2}"/>
              </a:ext>
            </a:extLst>
          </p:cNvPr>
          <p:cNvPicPr>
            <a:picLocks noChangeAspect="1" noChangeArrowheads="1"/>
          </p:cNvPicPr>
          <p:nvPr/>
        </p:nvPicPr>
        <p:blipFill>
          <a:blip r:embed="rId3" cstate="print"/>
          <a:srcRect/>
          <a:stretch>
            <a:fillRect/>
          </a:stretch>
        </p:blipFill>
        <p:spPr bwMode="auto">
          <a:xfrm>
            <a:off x="2776772" y="2212622"/>
            <a:ext cx="6638456" cy="4143022"/>
          </a:xfrm>
          <a:prstGeom prst="rect">
            <a:avLst/>
          </a:prstGeom>
          <a:noFill/>
          <a:ln w="9525">
            <a:noFill/>
            <a:miter lim="800000"/>
            <a:headEnd/>
            <a:tailEnd/>
          </a:ln>
        </p:spPr>
      </p:pic>
    </p:spTree>
    <p:extLst>
      <p:ext uri="{BB962C8B-B14F-4D97-AF65-F5344CB8AC3E}">
        <p14:creationId xmlns:p14="http://schemas.microsoft.com/office/powerpoint/2010/main" val="136432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1562-D600-46F2-80EB-EB7D89757DB9}"/>
              </a:ext>
            </a:extLst>
          </p:cNvPr>
          <p:cNvSpPr>
            <a:spLocks noGrp="1"/>
          </p:cNvSpPr>
          <p:nvPr>
            <p:ph type="title"/>
          </p:nvPr>
        </p:nvSpPr>
        <p:spPr>
          <a:xfrm>
            <a:off x="581192" y="843062"/>
            <a:ext cx="11029616" cy="988332"/>
          </a:xfrm>
        </p:spPr>
        <p:txBody>
          <a:bodyPr>
            <a:noAutofit/>
          </a:bodyPr>
          <a:lstStyle/>
          <a:p>
            <a:r>
              <a:rPr lang="en-US" sz="1800" dirty="0"/>
              <a:t>Upon receipt of the completed SDF the Agency Asset Manager will need to complete AASIS Transaction ABAVN – to delete the asset from the agency’s fixed asset inventory.</a:t>
            </a:r>
            <a:br>
              <a:rPr lang="en-US" sz="1800" dirty="0"/>
            </a:br>
            <a:br>
              <a:rPr lang="en-US" sz="1800" dirty="0"/>
            </a:br>
            <a:r>
              <a:rPr lang="en-US" sz="1800" dirty="0"/>
              <a:t>Below is a copy of the completed SDF with each line item status marked “Rec”.</a:t>
            </a:r>
          </a:p>
        </p:txBody>
      </p:sp>
      <p:pic>
        <p:nvPicPr>
          <p:cNvPr id="5" name="Content Placeholder 4">
            <a:extLst>
              <a:ext uri="{FF2B5EF4-FFF2-40B4-BE49-F238E27FC236}">
                <a16:creationId xmlns:a16="http://schemas.microsoft.com/office/drawing/2014/main" id="{6678E0BC-7208-403D-8709-62AC709B17DA}"/>
              </a:ext>
            </a:extLst>
          </p:cNvPr>
          <p:cNvPicPr>
            <a:picLocks noGrp="1" noChangeAspect="1"/>
          </p:cNvPicPr>
          <p:nvPr>
            <p:ph sz="half" idx="2"/>
          </p:nvPr>
        </p:nvPicPr>
        <p:blipFill>
          <a:blip r:embed="rId2"/>
          <a:stretch>
            <a:fillRect/>
          </a:stretch>
        </p:blipFill>
        <p:spPr>
          <a:xfrm>
            <a:off x="2358736" y="2031788"/>
            <a:ext cx="7474528" cy="4664712"/>
          </a:xfrm>
          <a:prstGeom prst="rect">
            <a:avLst/>
          </a:prstGeom>
        </p:spPr>
      </p:pic>
    </p:spTree>
    <p:extLst>
      <p:ext uri="{BB962C8B-B14F-4D97-AF65-F5344CB8AC3E}">
        <p14:creationId xmlns:p14="http://schemas.microsoft.com/office/powerpoint/2010/main" val="3914364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0EE5-BEDF-4C49-995C-B4CEFD11B57A}"/>
              </a:ext>
            </a:extLst>
          </p:cNvPr>
          <p:cNvSpPr>
            <a:spLocks noGrp="1"/>
          </p:cNvSpPr>
          <p:nvPr>
            <p:ph type="title"/>
          </p:nvPr>
        </p:nvSpPr>
        <p:spPr/>
        <p:txBody>
          <a:bodyPr/>
          <a:lstStyle/>
          <a:p>
            <a:r>
              <a:rPr lang="en-US" dirty="0"/>
              <a:t>Certificate of Property Disposal (CPD)</a:t>
            </a:r>
          </a:p>
        </p:txBody>
      </p:sp>
      <p:sp>
        <p:nvSpPr>
          <p:cNvPr id="4" name="Content Placeholder 3">
            <a:extLst>
              <a:ext uri="{FF2B5EF4-FFF2-40B4-BE49-F238E27FC236}">
                <a16:creationId xmlns:a16="http://schemas.microsoft.com/office/drawing/2014/main" id="{658DB215-1BF3-48A5-9B5F-FAF069D5FAF0}"/>
              </a:ext>
            </a:extLst>
          </p:cNvPr>
          <p:cNvSpPr>
            <a:spLocks noGrp="1"/>
          </p:cNvSpPr>
          <p:nvPr>
            <p:ph sz="half" idx="2"/>
          </p:nvPr>
        </p:nvSpPr>
        <p:spPr>
          <a:xfrm>
            <a:off x="440675" y="2126255"/>
            <a:ext cx="11170134" cy="3734795"/>
          </a:xfrm>
        </p:spPr>
        <p:txBody>
          <a:bodyPr/>
          <a:lstStyle/>
          <a:p>
            <a:r>
              <a:rPr lang="en-US" dirty="0"/>
              <a:t>The CPD is processed in the same manner as the SDF.  When approved, this authorizes the agency to dispose of the property listed at their location.  Currently there are five (5) categories for proper disposal.</a:t>
            </a:r>
          </a:p>
          <a:p>
            <a:r>
              <a:rPr lang="en-US" dirty="0"/>
              <a:t>(A) Cannibalization</a:t>
            </a:r>
          </a:p>
          <a:p>
            <a:r>
              <a:rPr lang="en-US" dirty="0"/>
              <a:t>(B) Destruction</a:t>
            </a:r>
          </a:p>
          <a:p>
            <a:r>
              <a:rPr lang="en-US" dirty="0"/>
              <a:t>(C) Scrap Metal Sale </a:t>
            </a:r>
          </a:p>
          <a:p>
            <a:r>
              <a:rPr lang="en-US" dirty="0"/>
              <a:t>(D) Negotiated Sale (3 Quote)</a:t>
            </a:r>
          </a:p>
          <a:p>
            <a:r>
              <a:rPr lang="en-US" dirty="0"/>
              <a:t>(E)  E-waste Recycle </a:t>
            </a:r>
          </a:p>
        </p:txBody>
      </p:sp>
    </p:spTree>
    <p:extLst>
      <p:ext uri="{BB962C8B-B14F-4D97-AF65-F5344CB8AC3E}">
        <p14:creationId xmlns:p14="http://schemas.microsoft.com/office/powerpoint/2010/main" val="412344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FFF4-E030-462C-9C3B-1BEE73DB8C31}"/>
              </a:ext>
            </a:extLst>
          </p:cNvPr>
          <p:cNvSpPr>
            <a:spLocks noGrp="1"/>
          </p:cNvSpPr>
          <p:nvPr>
            <p:ph type="title"/>
          </p:nvPr>
        </p:nvSpPr>
        <p:spPr/>
        <p:txBody>
          <a:bodyPr/>
          <a:lstStyle/>
          <a:p>
            <a:r>
              <a:rPr lang="en-US" dirty="0"/>
              <a:t>Trade-In and Donation </a:t>
            </a:r>
            <a:br>
              <a:rPr lang="en-US" dirty="0"/>
            </a:br>
            <a:r>
              <a:rPr lang="en-US" dirty="0"/>
              <a:t>of Surplus Property</a:t>
            </a:r>
          </a:p>
        </p:txBody>
      </p:sp>
      <p:sp>
        <p:nvSpPr>
          <p:cNvPr id="5" name="Content Placeholder 4">
            <a:extLst>
              <a:ext uri="{FF2B5EF4-FFF2-40B4-BE49-F238E27FC236}">
                <a16:creationId xmlns:a16="http://schemas.microsoft.com/office/drawing/2014/main" id="{A6599A84-8846-4FAA-B28B-9EF89D2265A9}"/>
              </a:ext>
            </a:extLst>
          </p:cNvPr>
          <p:cNvSpPr>
            <a:spLocks noGrp="1"/>
          </p:cNvSpPr>
          <p:nvPr>
            <p:ph idx="1"/>
          </p:nvPr>
        </p:nvSpPr>
        <p:spPr/>
        <p:txBody>
          <a:bodyPr>
            <a:normAutofit/>
          </a:bodyPr>
          <a:lstStyle/>
          <a:p>
            <a:r>
              <a:rPr lang="en-US" sz="2400" dirty="0"/>
              <a:t>Surplus property may be traded in when the value is expected to exceed the estimated value to be obtained through the sale less expenses incurred during a sale.</a:t>
            </a:r>
          </a:p>
          <a:p>
            <a:r>
              <a:rPr lang="en-US" sz="2400" dirty="0"/>
              <a:t>Certain property may be donated.</a:t>
            </a:r>
          </a:p>
          <a:p>
            <a:r>
              <a:rPr lang="en-US" sz="2400" dirty="0"/>
              <a:t>Written request must be submitted identifying the equipment by name, serial and property number, etc. to the Marketing and Redistribution Manager.</a:t>
            </a:r>
          </a:p>
          <a:p>
            <a:r>
              <a:rPr lang="en-US" sz="2400" dirty="0"/>
              <a:t>Donation requests are evaluated and forwarded to the Procurement Administrator for determination.</a:t>
            </a:r>
          </a:p>
        </p:txBody>
      </p:sp>
    </p:spTree>
    <p:extLst>
      <p:ext uri="{BB962C8B-B14F-4D97-AF65-F5344CB8AC3E}">
        <p14:creationId xmlns:p14="http://schemas.microsoft.com/office/powerpoint/2010/main" val="1041550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8469-E2DA-49D6-A9D1-3CD0C2FF4642}"/>
              </a:ext>
            </a:extLst>
          </p:cNvPr>
          <p:cNvSpPr>
            <a:spLocks noGrp="1"/>
          </p:cNvSpPr>
          <p:nvPr>
            <p:ph type="title"/>
          </p:nvPr>
        </p:nvSpPr>
        <p:spPr/>
        <p:txBody>
          <a:bodyPr/>
          <a:lstStyle/>
          <a:p>
            <a:r>
              <a:rPr lang="en-US" dirty="0"/>
              <a:t>Live Call Auction</a:t>
            </a:r>
          </a:p>
        </p:txBody>
      </p:sp>
      <p:sp>
        <p:nvSpPr>
          <p:cNvPr id="3" name="Content Placeholder 2">
            <a:extLst>
              <a:ext uri="{FF2B5EF4-FFF2-40B4-BE49-F238E27FC236}">
                <a16:creationId xmlns:a16="http://schemas.microsoft.com/office/drawing/2014/main" id="{75090915-68E4-49C9-8793-F6C67CDB3044}"/>
              </a:ext>
            </a:extLst>
          </p:cNvPr>
          <p:cNvSpPr>
            <a:spLocks noGrp="1"/>
          </p:cNvSpPr>
          <p:nvPr>
            <p:ph idx="1"/>
          </p:nvPr>
        </p:nvSpPr>
        <p:spPr>
          <a:xfrm>
            <a:off x="581192" y="2180497"/>
            <a:ext cx="11029615" cy="1248504"/>
          </a:xfrm>
        </p:spPr>
        <p:txBody>
          <a:bodyPr>
            <a:normAutofit/>
          </a:bodyPr>
          <a:lstStyle/>
          <a:p>
            <a:r>
              <a:rPr lang="en-US" sz="2400" dirty="0"/>
              <a:t>The state currently has an auction company on contract.  Arrangement can be made through M&amp;R to have the Auctioneer come to your location to sell surplus property. </a:t>
            </a:r>
          </a:p>
        </p:txBody>
      </p:sp>
      <p:pic>
        <p:nvPicPr>
          <p:cNvPr id="4" name="Picture 5" descr="C:\Documents and Settings\David.Justice\Local Settings\Temporary Internet Files\Content.IE5\JRWXZNHJ\MC900233379[1].wmf">
            <a:extLst>
              <a:ext uri="{FF2B5EF4-FFF2-40B4-BE49-F238E27FC236}">
                <a16:creationId xmlns:a16="http://schemas.microsoft.com/office/drawing/2014/main" id="{E36DB5A2-F386-4CA6-930A-5332BB222B37}"/>
              </a:ext>
            </a:extLst>
          </p:cNvPr>
          <p:cNvPicPr>
            <a:picLocks noChangeAspect="1" noChangeArrowheads="1"/>
          </p:cNvPicPr>
          <p:nvPr/>
        </p:nvPicPr>
        <p:blipFill>
          <a:blip r:embed="rId2" cstate="print"/>
          <a:srcRect/>
          <a:stretch>
            <a:fillRect/>
          </a:stretch>
        </p:blipFill>
        <p:spPr bwMode="auto">
          <a:xfrm>
            <a:off x="4522206" y="3845342"/>
            <a:ext cx="3147588" cy="2563640"/>
          </a:xfrm>
          <a:prstGeom prst="rect">
            <a:avLst/>
          </a:prstGeom>
          <a:noFill/>
        </p:spPr>
      </p:pic>
    </p:spTree>
    <p:extLst>
      <p:ext uri="{BB962C8B-B14F-4D97-AF65-F5344CB8AC3E}">
        <p14:creationId xmlns:p14="http://schemas.microsoft.com/office/powerpoint/2010/main" val="178113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B903-69FF-45A3-B338-499E021AB7BE}"/>
              </a:ext>
            </a:extLst>
          </p:cNvPr>
          <p:cNvSpPr>
            <a:spLocks noGrp="1"/>
          </p:cNvSpPr>
          <p:nvPr>
            <p:ph type="title"/>
          </p:nvPr>
        </p:nvSpPr>
        <p:spPr>
          <a:xfrm>
            <a:off x="581192" y="702156"/>
            <a:ext cx="11029616" cy="1013800"/>
          </a:xfrm>
        </p:spPr>
        <p:txBody>
          <a:bodyPr/>
          <a:lstStyle/>
          <a:p>
            <a:r>
              <a:rPr lang="en-US" dirty="0"/>
              <a:t>Questions!</a:t>
            </a:r>
          </a:p>
        </p:txBody>
      </p:sp>
      <p:pic>
        <p:nvPicPr>
          <p:cNvPr id="5" name="Content Placeholder 4">
            <a:extLst>
              <a:ext uri="{FF2B5EF4-FFF2-40B4-BE49-F238E27FC236}">
                <a16:creationId xmlns:a16="http://schemas.microsoft.com/office/drawing/2014/main" id="{1562899C-EFCB-4A55-86BD-D2A15881FD19}"/>
              </a:ext>
            </a:extLst>
          </p:cNvPr>
          <p:cNvPicPr>
            <a:picLocks noGrp="1" noChangeAspect="1"/>
          </p:cNvPicPr>
          <p:nvPr>
            <p:ph idx="1"/>
          </p:nvPr>
        </p:nvPicPr>
        <p:blipFill>
          <a:blip r:embed="rId2"/>
          <a:stretch>
            <a:fillRect/>
          </a:stretch>
        </p:blipFill>
        <p:spPr>
          <a:xfrm>
            <a:off x="4267041" y="2194433"/>
            <a:ext cx="3657917" cy="3651821"/>
          </a:xfrm>
          <a:prstGeom prst="rect">
            <a:avLst/>
          </a:prstGeom>
        </p:spPr>
      </p:pic>
    </p:spTree>
    <p:extLst>
      <p:ext uri="{BB962C8B-B14F-4D97-AF65-F5344CB8AC3E}">
        <p14:creationId xmlns:p14="http://schemas.microsoft.com/office/powerpoint/2010/main" val="72316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3176-B08C-41E4-AE21-44272EB9AC1B}"/>
              </a:ext>
            </a:extLst>
          </p:cNvPr>
          <p:cNvSpPr>
            <a:spLocks noGrp="1"/>
          </p:cNvSpPr>
          <p:nvPr>
            <p:ph type="title"/>
          </p:nvPr>
        </p:nvSpPr>
        <p:spPr>
          <a:xfrm>
            <a:off x="581192" y="702156"/>
            <a:ext cx="11029616" cy="1013800"/>
          </a:xfrm>
        </p:spPr>
        <p:txBody>
          <a:bodyPr/>
          <a:lstStyle/>
          <a:p>
            <a:r>
              <a:rPr lang="en-US" dirty="0" err="1"/>
              <a:t>Govdeals</a:t>
            </a:r>
            <a:r>
              <a:rPr lang="en-US" dirty="0"/>
              <a:t> link and E-News sign up</a:t>
            </a:r>
          </a:p>
        </p:txBody>
      </p:sp>
      <p:pic>
        <p:nvPicPr>
          <p:cNvPr id="8" name="Picture 7">
            <a:extLst>
              <a:ext uri="{FF2B5EF4-FFF2-40B4-BE49-F238E27FC236}">
                <a16:creationId xmlns:a16="http://schemas.microsoft.com/office/drawing/2014/main" id="{E5F4DEF7-9B42-4A65-91F3-9F3E896736CD}"/>
              </a:ext>
            </a:extLst>
          </p:cNvPr>
          <p:cNvPicPr>
            <a:picLocks noChangeAspect="1"/>
          </p:cNvPicPr>
          <p:nvPr/>
        </p:nvPicPr>
        <p:blipFill>
          <a:blip r:embed="rId2"/>
          <a:stretch>
            <a:fillRect/>
          </a:stretch>
        </p:blipFill>
        <p:spPr>
          <a:xfrm>
            <a:off x="3753304" y="2846243"/>
            <a:ext cx="4685391" cy="2421442"/>
          </a:xfrm>
          <a:prstGeom prst="rect">
            <a:avLst/>
          </a:prstGeom>
        </p:spPr>
      </p:pic>
    </p:spTree>
    <p:extLst>
      <p:ext uri="{BB962C8B-B14F-4D97-AF65-F5344CB8AC3E}">
        <p14:creationId xmlns:p14="http://schemas.microsoft.com/office/powerpoint/2010/main" val="148038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CB64A-DB52-4135-9373-E863FCA8A2E1}"/>
              </a:ext>
            </a:extLst>
          </p:cNvPr>
          <p:cNvSpPr/>
          <p:nvPr/>
        </p:nvSpPr>
        <p:spPr>
          <a:xfrm>
            <a:off x="4763776" y="2921168"/>
            <a:ext cx="2664447" cy="1015663"/>
          </a:xfrm>
          <a:prstGeom prst="rect">
            <a:avLst/>
          </a:prstGeom>
        </p:spPr>
        <p:txBody>
          <a:bodyPr wrap="none">
            <a:spAutoFit/>
          </a:bodyPr>
          <a:lstStyle/>
          <a:p>
            <a:r>
              <a:rPr lang="en-US" sz="6000" dirty="0">
                <a:latin typeface="Gill Sans MT" panose="020B0502020104020203" pitchFamily="34" charset="0"/>
              </a:rPr>
              <a:t>Vehicles</a:t>
            </a:r>
          </a:p>
        </p:txBody>
      </p:sp>
    </p:spTree>
    <p:extLst>
      <p:ext uri="{BB962C8B-B14F-4D97-AF65-F5344CB8AC3E}">
        <p14:creationId xmlns:p14="http://schemas.microsoft.com/office/powerpoint/2010/main" val="3858007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7C4802-6477-4490-B6E3-C47FE5A7E00D}"/>
              </a:ext>
            </a:extLst>
          </p:cNvPr>
          <p:cNvSpPr/>
          <p:nvPr/>
        </p:nvSpPr>
        <p:spPr>
          <a:xfrm>
            <a:off x="484742" y="1222872"/>
            <a:ext cx="11281272" cy="1938992"/>
          </a:xfrm>
          <a:prstGeom prst="rect">
            <a:avLst/>
          </a:prstGeom>
        </p:spPr>
        <p:txBody>
          <a:bodyPr wrap="square">
            <a:spAutoFit/>
          </a:bodyPr>
          <a:lstStyle/>
          <a:p>
            <a:pPr marL="285750" indent="-285750">
              <a:buFont typeface="Arial" panose="020B0604020202020204" pitchFamily="34" charset="0"/>
              <a:buChar char="•"/>
            </a:pPr>
            <a:r>
              <a:rPr lang="en-US" sz="2400" dirty="0"/>
              <a:t>If a vehicle is being pulled from service, don’t park it until you have approval and money to replace it, </a:t>
            </a:r>
            <a:r>
              <a:rPr lang="en-US" sz="2400" b="1" dirty="0">
                <a:solidFill>
                  <a:srgbClr val="2171B6"/>
                </a:solidFill>
              </a:rPr>
              <a:t>TURN IT IN TO M &amp; R</a:t>
            </a:r>
            <a:r>
              <a:rPr lang="en-US" sz="2400" dirty="0">
                <a:solidFill>
                  <a:srgbClr val="2171B6"/>
                </a:solidFill>
              </a:rPr>
              <a:t>.  </a:t>
            </a:r>
            <a:r>
              <a:rPr lang="en-US" sz="2400" dirty="0"/>
              <a:t>The agency will not lose that vehicle slot and has two years to fill.</a:t>
            </a:r>
          </a:p>
          <a:p>
            <a:pPr marL="285750" indent="-285750">
              <a:buFont typeface="Arial" panose="020B0604020202020204" pitchFamily="34" charset="0"/>
              <a:buChar char="•"/>
            </a:pPr>
            <a:r>
              <a:rPr lang="en-US" sz="2400" dirty="0"/>
              <a:t>Please turn in two ignition keys for each vehicle.</a:t>
            </a:r>
          </a:p>
          <a:p>
            <a:pPr marL="285750" indent="-285750">
              <a:buFont typeface="Arial" panose="020B0604020202020204" pitchFamily="34" charset="0"/>
              <a:buChar char="•"/>
            </a:pPr>
            <a:r>
              <a:rPr lang="en-US" sz="2400" dirty="0"/>
              <a:t>Please do not sign the front or back of titles</a:t>
            </a:r>
          </a:p>
        </p:txBody>
      </p:sp>
      <p:pic>
        <p:nvPicPr>
          <p:cNvPr id="3" name="Picture 6" descr="C:\Documents and Settings\David.Justice\Local Settings\Temporary Internet Files\Content.IE5\4PHVJPPQ\MP900422401[1].jpg">
            <a:extLst>
              <a:ext uri="{FF2B5EF4-FFF2-40B4-BE49-F238E27FC236}">
                <a16:creationId xmlns:a16="http://schemas.microsoft.com/office/drawing/2014/main" id="{7495D37E-4133-4515-89F4-AB229FD4C9F5}"/>
              </a:ext>
            </a:extLst>
          </p:cNvPr>
          <p:cNvPicPr>
            <a:picLocks noChangeAspect="1" noChangeArrowheads="1"/>
          </p:cNvPicPr>
          <p:nvPr/>
        </p:nvPicPr>
        <p:blipFill>
          <a:blip r:embed="rId3" cstate="print"/>
          <a:srcRect/>
          <a:stretch>
            <a:fillRect/>
          </a:stretch>
        </p:blipFill>
        <p:spPr bwMode="auto">
          <a:xfrm>
            <a:off x="4310589" y="3464070"/>
            <a:ext cx="3570822" cy="2806443"/>
          </a:xfrm>
          <a:prstGeom prst="rect">
            <a:avLst/>
          </a:prstGeom>
          <a:noFill/>
        </p:spPr>
      </p:pic>
      <p:pic>
        <p:nvPicPr>
          <p:cNvPr id="4" name="Picture 7" descr="C:\Documents and Settings\David.Justice\Local Settings\Temporary Internet Files\Content.IE5\F86HW4RO\MC900303675[1].wmf">
            <a:extLst>
              <a:ext uri="{FF2B5EF4-FFF2-40B4-BE49-F238E27FC236}">
                <a16:creationId xmlns:a16="http://schemas.microsoft.com/office/drawing/2014/main" id="{780A8A75-F8D1-4643-8003-09729942CC9C}"/>
              </a:ext>
            </a:extLst>
          </p:cNvPr>
          <p:cNvPicPr>
            <a:picLocks noChangeAspect="1" noChangeArrowheads="1"/>
          </p:cNvPicPr>
          <p:nvPr/>
        </p:nvPicPr>
        <p:blipFill>
          <a:blip r:embed="rId4" cstate="print"/>
          <a:srcRect/>
          <a:stretch>
            <a:fillRect/>
          </a:stretch>
        </p:blipFill>
        <p:spPr bwMode="auto">
          <a:xfrm>
            <a:off x="5002576" y="3735636"/>
            <a:ext cx="1421739" cy="1429056"/>
          </a:xfrm>
          <a:prstGeom prst="rect">
            <a:avLst/>
          </a:prstGeom>
          <a:noFill/>
        </p:spPr>
      </p:pic>
    </p:spTree>
    <p:extLst>
      <p:ext uri="{BB962C8B-B14F-4D97-AF65-F5344CB8AC3E}">
        <p14:creationId xmlns:p14="http://schemas.microsoft.com/office/powerpoint/2010/main" val="4027150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2C5D0B-3D5D-45B8-8262-C99F5B513A05}"/>
              </a:ext>
            </a:extLst>
          </p:cNvPr>
          <p:cNvSpPr/>
          <p:nvPr/>
        </p:nvSpPr>
        <p:spPr>
          <a:xfrm>
            <a:off x="385589" y="892366"/>
            <a:ext cx="11402459" cy="830997"/>
          </a:xfrm>
          <a:prstGeom prst="rect">
            <a:avLst/>
          </a:prstGeom>
        </p:spPr>
        <p:txBody>
          <a:bodyPr wrap="square">
            <a:spAutoFit/>
          </a:bodyPr>
          <a:lstStyle/>
          <a:p>
            <a:r>
              <a:rPr lang="en-US" sz="2400" dirty="0"/>
              <a:t>In the event of an accident, contact the insurance company so a damage evaluation can be made on the vehicle.  If the vehicle is a Total Loss, contact M &amp; R for instructions.</a:t>
            </a:r>
          </a:p>
        </p:txBody>
      </p:sp>
      <p:pic>
        <p:nvPicPr>
          <p:cNvPr id="3" name="Picture 3" descr="C:\Documents and Settings\David.Justice\Local Settings\Temporary Internet Files\Content.IE5\F86HW4RO\MC900390710[1].wmf">
            <a:extLst>
              <a:ext uri="{FF2B5EF4-FFF2-40B4-BE49-F238E27FC236}">
                <a16:creationId xmlns:a16="http://schemas.microsoft.com/office/drawing/2014/main" id="{C1A8AD16-4565-4572-9F68-C8356EE327B4}"/>
              </a:ext>
            </a:extLst>
          </p:cNvPr>
          <p:cNvPicPr>
            <a:picLocks noChangeAspect="1" noChangeArrowheads="1"/>
          </p:cNvPicPr>
          <p:nvPr/>
        </p:nvPicPr>
        <p:blipFill>
          <a:blip r:embed="rId3" cstate="print"/>
          <a:srcRect/>
          <a:stretch>
            <a:fillRect/>
          </a:stretch>
        </p:blipFill>
        <p:spPr bwMode="auto">
          <a:xfrm>
            <a:off x="4714537" y="2233281"/>
            <a:ext cx="2744562" cy="1600200"/>
          </a:xfrm>
          <a:prstGeom prst="rect">
            <a:avLst/>
          </a:prstGeom>
          <a:noFill/>
        </p:spPr>
      </p:pic>
      <p:pic>
        <p:nvPicPr>
          <p:cNvPr id="4" name="Picture 2" descr="C:\Program Files\Microsoft Office\MEDIA\CAGCAT10\j0278882.wmf">
            <a:extLst>
              <a:ext uri="{FF2B5EF4-FFF2-40B4-BE49-F238E27FC236}">
                <a16:creationId xmlns:a16="http://schemas.microsoft.com/office/drawing/2014/main" id="{307B2022-451F-4C42-8120-EF97AABCAC0A}"/>
              </a:ext>
            </a:extLst>
          </p:cNvPr>
          <p:cNvPicPr>
            <a:picLocks noChangeAspect="1" noChangeArrowheads="1"/>
          </p:cNvPicPr>
          <p:nvPr/>
        </p:nvPicPr>
        <p:blipFill>
          <a:blip r:embed="rId4" cstate="print"/>
          <a:srcRect/>
          <a:stretch>
            <a:fillRect/>
          </a:stretch>
        </p:blipFill>
        <p:spPr bwMode="auto">
          <a:xfrm>
            <a:off x="5405359" y="5174396"/>
            <a:ext cx="1362918" cy="1361542"/>
          </a:xfrm>
          <a:prstGeom prst="rect">
            <a:avLst/>
          </a:prstGeom>
          <a:noFill/>
        </p:spPr>
      </p:pic>
      <p:sp>
        <p:nvSpPr>
          <p:cNvPr id="5" name="Rectangle 4">
            <a:extLst>
              <a:ext uri="{FF2B5EF4-FFF2-40B4-BE49-F238E27FC236}">
                <a16:creationId xmlns:a16="http://schemas.microsoft.com/office/drawing/2014/main" id="{BEFDCB09-4DBC-476F-8C0E-0BB8A40D5BE8}"/>
              </a:ext>
            </a:extLst>
          </p:cNvPr>
          <p:cNvSpPr/>
          <p:nvPr/>
        </p:nvSpPr>
        <p:spPr>
          <a:xfrm>
            <a:off x="385589" y="4343399"/>
            <a:ext cx="11402459" cy="830997"/>
          </a:xfrm>
          <a:prstGeom prst="rect">
            <a:avLst/>
          </a:prstGeom>
        </p:spPr>
        <p:txBody>
          <a:bodyPr wrap="square">
            <a:spAutoFit/>
          </a:bodyPr>
          <a:lstStyle/>
          <a:p>
            <a:r>
              <a:rPr lang="en-US" sz="2400" dirty="0"/>
              <a:t>If the vehicle needs to be towed, ask for it to be taken to the nearest State owned property or delivered to M &amp; R</a:t>
            </a:r>
          </a:p>
        </p:txBody>
      </p:sp>
    </p:spTree>
    <p:extLst>
      <p:ext uri="{BB962C8B-B14F-4D97-AF65-F5344CB8AC3E}">
        <p14:creationId xmlns:p14="http://schemas.microsoft.com/office/powerpoint/2010/main" val="1502792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ruck is parked on the side of a road waiting to tow a car that has flipped over.">
            <a:extLst>
              <a:ext uri="{FF2B5EF4-FFF2-40B4-BE49-F238E27FC236}">
                <a16:creationId xmlns:a16="http://schemas.microsoft.com/office/drawing/2014/main" id="{4C8C0067-81BF-4272-A137-92CE14BA213D}"/>
              </a:ext>
            </a:extLst>
          </p:cNvPr>
          <p:cNvPicPr>
            <a:picLocks noChangeAspect="1"/>
          </p:cNvPicPr>
          <p:nvPr/>
        </p:nvPicPr>
        <p:blipFill>
          <a:blip r:embed="rId2" cstate="print"/>
          <a:stretch>
            <a:fillRect/>
          </a:stretch>
        </p:blipFill>
        <p:spPr>
          <a:xfrm>
            <a:off x="2247900" y="1184563"/>
            <a:ext cx="7696200" cy="5334000"/>
          </a:xfrm>
          <a:prstGeom prst="rect">
            <a:avLst/>
          </a:prstGeom>
        </p:spPr>
      </p:pic>
    </p:spTree>
    <p:extLst>
      <p:ext uri="{BB962C8B-B14F-4D97-AF65-F5344CB8AC3E}">
        <p14:creationId xmlns:p14="http://schemas.microsoft.com/office/powerpoint/2010/main" val="156791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FDE1-51A8-4C56-9C10-33660BBE5075}"/>
              </a:ext>
            </a:extLst>
          </p:cNvPr>
          <p:cNvSpPr>
            <a:spLocks noGrp="1"/>
          </p:cNvSpPr>
          <p:nvPr>
            <p:ph type="title"/>
          </p:nvPr>
        </p:nvSpPr>
        <p:spPr/>
        <p:txBody>
          <a:bodyPr/>
          <a:lstStyle/>
          <a:p>
            <a:r>
              <a:rPr lang="en-US" dirty="0"/>
              <a:t>The following screen will appear when the correct username and password has been entered:</a:t>
            </a:r>
          </a:p>
        </p:txBody>
      </p:sp>
      <p:graphicFrame>
        <p:nvGraphicFramePr>
          <p:cNvPr id="3" name="Object 2">
            <a:extLst>
              <a:ext uri="{FF2B5EF4-FFF2-40B4-BE49-F238E27FC236}">
                <a16:creationId xmlns:a16="http://schemas.microsoft.com/office/drawing/2014/main" id="{92371A6A-E7DC-46EA-9603-60941FE6596D}"/>
              </a:ext>
            </a:extLst>
          </p:cNvPr>
          <p:cNvGraphicFramePr>
            <a:graphicFrameLocks noChangeAspect="1"/>
          </p:cNvGraphicFramePr>
          <p:nvPr>
            <p:extLst>
              <p:ext uri="{D42A27DB-BD31-4B8C-83A1-F6EECF244321}">
                <p14:modId xmlns:p14="http://schemas.microsoft.com/office/powerpoint/2010/main" val="1137681678"/>
              </p:ext>
            </p:extLst>
          </p:nvPr>
        </p:nvGraphicFramePr>
        <p:xfrm>
          <a:off x="2175163" y="1960100"/>
          <a:ext cx="7841673" cy="4676227"/>
        </p:xfrm>
        <a:graphic>
          <a:graphicData uri="http://schemas.openxmlformats.org/presentationml/2006/ole">
            <mc:AlternateContent xmlns:mc="http://schemas.openxmlformats.org/markup-compatibility/2006">
              <mc:Choice xmlns:v="urn:schemas-microsoft-com:vml" Requires="v">
                <p:oleObj spid="_x0000_s1037" name="Acrobat Document" r:id="rId3" imgW="7543443" imgH="5829229" progId="AcroExch.Document.DC">
                  <p:embed/>
                </p:oleObj>
              </mc:Choice>
              <mc:Fallback>
                <p:oleObj name="Acrobat Document" r:id="rId3" imgW="7543443" imgH="5829229" progId="AcroExch.Document.DC">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163" y="1960100"/>
                        <a:ext cx="7841673" cy="4676227"/>
                      </a:xfrm>
                      <a:prstGeom prst="rect">
                        <a:avLst/>
                      </a:prstGeom>
                      <a:noFill/>
                      <a:ln>
                        <a:noFill/>
                      </a:ln>
                      <a:effectLst/>
                      <a:extLst/>
                    </p:spPr>
                  </p:pic>
                </p:oleObj>
              </mc:Fallback>
            </mc:AlternateContent>
          </a:graphicData>
        </a:graphic>
      </p:graphicFrame>
      <p:sp>
        <p:nvSpPr>
          <p:cNvPr id="4" name="Oval Callout 6">
            <a:extLst>
              <a:ext uri="{FF2B5EF4-FFF2-40B4-BE49-F238E27FC236}">
                <a16:creationId xmlns:a16="http://schemas.microsoft.com/office/drawing/2014/main" id="{E1635494-55F1-4430-93C9-F3B3B9742D11}"/>
              </a:ext>
            </a:extLst>
          </p:cNvPr>
          <p:cNvSpPr/>
          <p:nvPr/>
        </p:nvSpPr>
        <p:spPr>
          <a:xfrm>
            <a:off x="7273636" y="3782291"/>
            <a:ext cx="2743200" cy="1905000"/>
          </a:xfrm>
          <a:prstGeom prst="wedgeEllipseCallout">
            <a:avLst>
              <a:gd name="adj1" fmla="val -89857"/>
              <a:gd name="adj2" fmla="val -49985"/>
            </a:avLst>
          </a:prstGeom>
          <a:solidFill>
            <a:srgbClr val="2171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Click on the mouse icon to open the “Surplus Disposal Form” application. </a:t>
            </a:r>
          </a:p>
          <a:p>
            <a:pPr algn="ctr"/>
            <a:endParaRPr lang="en-US" dirty="0"/>
          </a:p>
        </p:txBody>
      </p:sp>
    </p:spTree>
    <p:extLst>
      <p:ext uri="{BB962C8B-B14F-4D97-AF65-F5344CB8AC3E}">
        <p14:creationId xmlns:p14="http://schemas.microsoft.com/office/powerpoint/2010/main" val="1764313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9">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1">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3">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15">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creenshot of a cell phone&#10;&#10;Description automatically generated">
            <a:extLst>
              <a:ext uri="{FF2B5EF4-FFF2-40B4-BE49-F238E27FC236}">
                <a16:creationId xmlns:a16="http://schemas.microsoft.com/office/drawing/2014/main" id="{1D01AEA0-C7A6-4968-A33D-358212440666}"/>
              </a:ext>
            </a:extLst>
          </p:cNvPr>
          <p:cNvPicPr>
            <a:picLocks noChangeAspect="1" noChangeArrowheads="1"/>
          </p:cNvPicPr>
          <p:nvPr/>
        </p:nvPicPr>
        <p:blipFill>
          <a:blip r:embed="rId3" cstate="print"/>
          <a:stretch>
            <a:fillRect/>
          </a:stretch>
        </p:blipFill>
        <p:spPr bwMode="auto">
          <a:xfrm>
            <a:off x="2635564" y="1047665"/>
            <a:ext cx="3106262" cy="5030386"/>
          </a:xfrm>
          <a:prstGeom prst="rect">
            <a:avLst/>
          </a:prstGeom>
          <a:noFill/>
        </p:spPr>
      </p:pic>
      <p:sp>
        <p:nvSpPr>
          <p:cNvPr id="27" name="Rectangle 17">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1A443C-CD25-47FE-8F5C-AD1E827F7E95}"/>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2000">
                <a:solidFill>
                  <a:srgbClr val="FFFFFF"/>
                </a:solidFill>
              </a:rPr>
              <a:t>Notice the number of your request at the top left of the page.  Jot this number down for future reference. </a:t>
            </a:r>
            <a:br>
              <a:rPr lang="en-US" sz="2000">
                <a:solidFill>
                  <a:srgbClr val="FFFFFF"/>
                </a:solidFill>
              </a:rPr>
            </a:br>
            <a:endParaRPr lang="en-US" sz="2000">
              <a:solidFill>
                <a:srgbClr val="FFFFFF"/>
              </a:solidFill>
            </a:endParaRPr>
          </a:p>
        </p:txBody>
      </p:sp>
      <p:cxnSp>
        <p:nvCxnSpPr>
          <p:cNvPr id="5" name="Straight Arrow Connector 4">
            <a:extLst>
              <a:ext uri="{FF2B5EF4-FFF2-40B4-BE49-F238E27FC236}">
                <a16:creationId xmlns:a16="http://schemas.microsoft.com/office/drawing/2014/main" id="{43EA9354-88CD-44D2-92F5-7A133002EB70}"/>
              </a:ext>
            </a:extLst>
          </p:cNvPr>
          <p:cNvCxnSpPr>
            <a:cxnSpLocks/>
          </p:cNvCxnSpPr>
          <p:nvPr/>
        </p:nvCxnSpPr>
        <p:spPr>
          <a:xfrm flipH="1">
            <a:off x="3835750" y="1805495"/>
            <a:ext cx="420639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71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1701-893E-4E18-9632-9104735E4E4A}"/>
              </a:ext>
            </a:extLst>
          </p:cNvPr>
          <p:cNvSpPr>
            <a:spLocks noGrp="1"/>
          </p:cNvSpPr>
          <p:nvPr>
            <p:ph type="title"/>
          </p:nvPr>
        </p:nvSpPr>
        <p:spPr>
          <a:xfrm>
            <a:off x="488828" y="1818776"/>
            <a:ext cx="5017750" cy="3220443"/>
          </a:xfrm>
        </p:spPr>
        <p:txBody>
          <a:bodyPr>
            <a:normAutofit fontScale="90000"/>
          </a:bodyPr>
          <a:lstStyle/>
          <a:p>
            <a:r>
              <a:rPr lang="en-US" dirty="0"/>
              <a:t>Next you will enter the information for each category field.  </a:t>
            </a:r>
            <a:br>
              <a:rPr lang="en-US" dirty="0"/>
            </a:br>
            <a:r>
              <a:rPr lang="en-US" b="1" dirty="0"/>
              <a:t>Note:</a:t>
            </a:r>
            <a:r>
              <a:rPr lang="en-US" dirty="0"/>
              <a:t> The arrows indicate required fields.  </a:t>
            </a:r>
            <a:br>
              <a:rPr lang="en-US" sz="6600" dirty="0"/>
            </a:br>
            <a:r>
              <a:rPr lang="en-US" b="1" i="1" dirty="0"/>
              <a:t>A separate SDF must be entered when different cost centers are used and when turning in Vehicles. </a:t>
            </a:r>
            <a:br>
              <a:rPr lang="en-US" dirty="0"/>
            </a:br>
            <a:r>
              <a:rPr lang="en-US" dirty="0"/>
              <a:t>Click NEXT to continue.</a:t>
            </a:r>
          </a:p>
        </p:txBody>
      </p:sp>
      <p:pic>
        <p:nvPicPr>
          <p:cNvPr id="7" name="Picture 2">
            <a:extLst>
              <a:ext uri="{FF2B5EF4-FFF2-40B4-BE49-F238E27FC236}">
                <a16:creationId xmlns:a16="http://schemas.microsoft.com/office/drawing/2014/main" id="{C83FBD17-E9EF-4D96-B7B6-C2B3F490D3CA}"/>
              </a:ext>
            </a:extLst>
          </p:cNvPr>
          <p:cNvPicPr>
            <a:picLocks noChangeAspect="1" noChangeArrowheads="1"/>
          </p:cNvPicPr>
          <p:nvPr/>
        </p:nvPicPr>
        <p:blipFill>
          <a:blip r:embed="rId3" cstate="print"/>
          <a:srcRect/>
          <a:stretch>
            <a:fillRect/>
          </a:stretch>
        </p:blipFill>
        <p:spPr bwMode="auto">
          <a:xfrm>
            <a:off x="5608178" y="1124116"/>
            <a:ext cx="6011862" cy="4609761"/>
          </a:xfrm>
          <a:prstGeom prst="rect">
            <a:avLst/>
          </a:prstGeom>
          <a:noFill/>
          <a:ln w="9525">
            <a:noFill/>
            <a:miter lim="800000"/>
            <a:headEnd/>
            <a:tailEnd/>
          </a:ln>
        </p:spPr>
      </p:pic>
    </p:spTree>
    <p:extLst>
      <p:ext uri="{BB962C8B-B14F-4D97-AF65-F5344CB8AC3E}">
        <p14:creationId xmlns:p14="http://schemas.microsoft.com/office/powerpoint/2010/main" val="425723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CEA17-6DD2-4FE1-B523-B7382B95FC04}"/>
              </a:ext>
            </a:extLst>
          </p:cNvPr>
          <p:cNvSpPr/>
          <p:nvPr/>
        </p:nvSpPr>
        <p:spPr>
          <a:xfrm>
            <a:off x="480291" y="794327"/>
            <a:ext cx="11249891" cy="3108543"/>
          </a:xfrm>
          <a:prstGeom prst="rect">
            <a:avLst/>
          </a:prstGeom>
        </p:spPr>
        <p:txBody>
          <a:bodyPr wrap="square">
            <a:spAutoFit/>
          </a:bodyPr>
          <a:lstStyle/>
          <a:p>
            <a:pPr marL="285750" indent="-285750">
              <a:buFont typeface="Arial" panose="020B0604020202020204" pitchFamily="34" charset="0"/>
              <a:buChar char="•"/>
            </a:pPr>
            <a:r>
              <a:rPr lang="en-US" sz="2800" dirty="0"/>
              <a:t>The next screen will allow you to enter information for each item, then </a:t>
            </a:r>
            <a:r>
              <a:rPr lang="en-US" sz="2800" b="1" dirty="0"/>
              <a:t>click “Add” </a:t>
            </a:r>
            <a:r>
              <a:rPr lang="en-US" sz="2800" dirty="0"/>
              <a:t>for each single item to be turned in.  </a:t>
            </a:r>
          </a:p>
          <a:p>
            <a:pPr marL="285750" indent="-285750">
              <a:buFont typeface="Arial" panose="020B0604020202020204" pitchFamily="34" charset="0"/>
              <a:buChar char="•"/>
            </a:pPr>
            <a:r>
              <a:rPr lang="en-US" sz="2800" dirty="0"/>
              <a:t>If an item has an asset number, property number or serial number  you may only enter a quantity of one.</a:t>
            </a:r>
          </a:p>
          <a:p>
            <a:pPr marL="285750" indent="-285750">
              <a:buFont typeface="Arial" panose="020B0604020202020204" pitchFamily="34" charset="0"/>
              <a:buChar char="•"/>
            </a:pPr>
            <a:r>
              <a:rPr lang="en-US" sz="2800" dirty="0"/>
              <a:t>If there are multiple like items, you may enter the number count in the quantity and the system will automatically separate to single line items. </a:t>
            </a:r>
          </a:p>
          <a:p>
            <a:pPr marL="285750" indent="-285750">
              <a:buFont typeface="Arial" panose="020B0604020202020204" pitchFamily="34" charset="0"/>
              <a:buChar char="•"/>
            </a:pPr>
            <a:r>
              <a:rPr lang="en-US" sz="2800" dirty="0"/>
              <a:t>After you have entered </a:t>
            </a:r>
            <a:r>
              <a:rPr lang="en-US" sz="2800" b="1" dirty="0"/>
              <a:t>all </a:t>
            </a:r>
            <a:r>
              <a:rPr lang="en-US" sz="2800" dirty="0"/>
              <a:t>surplus items, you will </a:t>
            </a:r>
            <a:r>
              <a:rPr lang="en-US" sz="2800" b="1" dirty="0"/>
              <a:t>click “Next.”</a:t>
            </a:r>
          </a:p>
        </p:txBody>
      </p:sp>
    </p:spTree>
    <p:extLst>
      <p:ext uri="{BB962C8B-B14F-4D97-AF65-F5344CB8AC3E}">
        <p14:creationId xmlns:p14="http://schemas.microsoft.com/office/powerpoint/2010/main" val="255416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2297E-470E-4443-B13C-E21044BA2CAD}"/>
              </a:ext>
            </a:extLst>
          </p:cNvPr>
          <p:cNvSpPr>
            <a:spLocks noGrp="1"/>
          </p:cNvSpPr>
          <p:nvPr>
            <p:ph type="title"/>
          </p:nvPr>
        </p:nvSpPr>
        <p:spPr/>
        <p:txBody>
          <a:bodyPr>
            <a:noAutofit/>
          </a:bodyPr>
          <a:lstStyle/>
          <a:p>
            <a:r>
              <a:rPr lang="en-US" sz="2300" dirty="0"/>
              <a:t>This application will take you through a series of steps to submit your Surplus Disposal Form.  You will complete the information for each category.</a:t>
            </a:r>
            <a:r>
              <a:rPr lang="en-US" sz="2300" b="1" dirty="0">
                <a:effectLst>
                  <a:outerShdw blurRad="38100" dist="38100" dir="2700000" algn="tl">
                    <a:srgbClr val="000000">
                      <a:alpha val="43137"/>
                    </a:srgbClr>
                  </a:outerShdw>
                </a:effectLst>
              </a:rPr>
              <a:t>  </a:t>
            </a:r>
            <a:endParaRPr lang="en-US" sz="2300" dirty="0"/>
          </a:p>
        </p:txBody>
      </p:sp>
      <p:pic>
        <p:nvPicPr>
          <p:cNvPr id="7" name="Picture 3">
            <a:extLst>
              <a:ext uri="{FF2B5EF4-FFF2-40B4-BE49-F238E27FC236}">
                <a16:creationId xmlns:a16="http://schemas.microsoft.com/office/drawing/2014/main" id="{8DD567A7-DE65-422A-B025-B24C4D254D77}"/>
              </a:ext>
            </a:extLst>
          </p:cNvPr>
          <p:cNvPicPr>
            <a:picLocks noChangeAspect="1" noChangeArrowheads="1"/>
          </p:cNvPicPr>
          <p:nvPr/>
        </p:nvPicPr>
        <p:blipFill>
          <a:blip r:embed="rId2" cstate="print"/>
          <a:srcRect/>
          <a:stretch>
            <a:fillRect/>
          </a:stretch>
        </p:blipFill>
        <p:spPr bwMode="auto">
          <a:xfrm>
            <a:off x="4063294" y="1851379"/>
            <a:ext cx="4065411" cy="4656744"/>
          </a:xfrm>
          <a:prstGeom prst="rect">
            <a:avLst/>
          </a:prstGeom>
          <a:noFill/>
          <a:ln w="9525">
            <a:noFill/>
            <a:miter lim="800000"/>
            <a:headEnd/>
            <a:tailEnd/>
          </a:ln>
        </p:spPr>
      </p:pic>
      <p:cxnSp>
        <p:nvCxnSpPr>
          <p:cNvPr id="9" name="Straight Arrow Connector 8">
            <a:extLst>
              <a:ext uri="{FF2B5EF4-FFF2-40B4-BE49-F238E27FC236}">
                <a16:creationId xmlns:a16="http://schemas.microsoft.com/office/drawing/2014/main" id="{D6C8BDF6-64C4-44CD-AB57-217E94B8D37B}"/>
              </a:ext>
            </a:extLst>
          </p:cNvPr>
          <p:cNvCxnSpPr/>
          <p:nvPr/>
        </p:nvCxnSpPr>
        <p:spPr>
          <a:xfrm>
            <a:off x="2585156" y="5754256"/>
            <a:ext cx="2370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Callout 6">
            <a:extLst>
              <a:ext uri="{FF2B5EF4-FFF2-40B4-BE49-F238E27FC236}">
                <a16:creationId xmlns:a16="http://schemas.microsoft.com/office/drawing/2014/main" id="{1742BDC3-4C57-442C-8A17-0CD8164DA35B}"/>
              </a:ext>
            </a:extLst>
          </p:cNvPr>
          <p:cNvSpPr/>
          <p:nvPr/>
        </p:nvSpPr>
        <p:spPr>
          <a:xfrm>
            <a:off x="8128705" y="3994728"/>
            <a:ext cx="2743200" cy="1905000"/>
          </a:xfrm>
          <a:prstGeom prst="wedgeEllipseCallout">
            <a:avLst>
              <a:gd name="adj1" fmla="val -59554"/>
              <a:gd name="adj2" fmla="val 62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Next when finished entering ALL items!!</a:t>
            </a:r>
          </a:p>
        </p:txBody>
      </p:sp>
    </p:spTree>
    <p:extLst>
      <p:ext uri="{BB962C8B-B14F-4D97-AF65-F5344CB8AC3E}">
        <p14:creationId xmlns:p14="http://schemas.microsoft.com/office/powerpoint/2010/main" val="302258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A8F77501-F641-401C-9D25-1BC5F7140FB6}"/>
              </a:ext>
            </a:extLst>
          </p:cNvPr>
          <p:cNvCxnSpPr/>
          <p:nvPr/>
        </p:nvCxnSpPr>
        <p:spPr>
          <a:xfrm>
            <a:off x="4165600" y="1754907"/>
            <a:ext cx="711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E38C82C-1E91-4BEC-B683-325F96CEA4AC}"/>
              </a:ext>
            </a:extLst>
          </p:cNvPr>
          <p:cNvSpPr>
            <a:spLocks noGrp="1"/>
          </p:cNvSpPr>
          <p:nvPr>
            <p:ph type="title"/>
          </p:nvPr>
        </p:nvSpPr>
        <p:spPr/>
        <p:txBody>
          <a:bodyPr/>
          <a:lstStyle/>
          <a:p>
            <a:r>
              <a:rPr lang="en-US" dirty="0"/>
              <a:t>This is a screen shot that will appear each time an item is entered when you click “Add” to continue.</a:t>
            </a:r>
          </a:p>
        </p:txBody>
      </p:sp>
      <p:pic>
        <p:nvPicPr>
          <p:cNvPr id="14" name="Picture 2">
            <a:extLst>
              <a:ext uri="{FF2B5EF4-FFF2-40B4-BE49-F238E27FC236}">
                <a16:creationId xmlns:a16="http://schemas.microsoft.com/office/drawing/2014/main" id="{500ECC83-0A98-48D6-8F7A-1087D47A6D8A}"/>
              </a:ext>
            </a:extLst>
          </p:cNvPr>
          <p:cNvPicPr>
            <a:picLocks noGrp="1" noChangeAspect="1" noChangeArrowheads="1"/>
          </p:cNvPicPr>
          <p:nvPr>
            <p:ph idx="1"/>
          </p:nvPr>
        </p:nvPicPr>
        <p:blipFill>
          <a:blip r:embed="rId2" cstate="print"/>
          <a:srcRect/>
          <a:stretch>
            <a:fillRect/>
          </a:stretch>
        </p:blipFill>
        <p:spPr bwMode="auto">
          <a:xfrm>
            <a:off x="4209473" y="1875877"/>
            <a:ext cx="3773054" cy="4735219"/>
          </a:xfrm>
          <a:prstGeom prst="rect">
            <a:avLst/>
          </a:prstGeom>
          <a:noFill/>
          <a:ln w="9525">
            <a:noFill/>
            <a:miter lim="800000"/>
            <a:headEnd/>
            <a:tailEnd/>
          </a:ln>
        </p:spPr>
      </p:pic>
    </p:spTree>
    <p:extLst>
      <p:ext uri="{BB962C8B-B14F-4D97-AF65-F5344CB8AC3E}">
        <p14:creationId xmlns:p14="http://schemas.microsoft.com/office/powerpoint/2010/main" val="487431626"/>
      </p:ext>
    </p:extLst>
  </p:cSld>
  <p:clrMapOvr>
    <a:masterClrMapping/>
  </p:clrMapOvr>
</p:sld>
</file>

<file path=ppt/theme/theme1.xml><?xml version="1.0" encoding="utf-8"?>
<a:theme xmlns:a="http://schemas.openxmlformats.org/drawingml/2006/main" name="Dividend">
  <a:themeElements>
    <a:clrScheme name="Custom 1">
      <a:dk1>
        <a:srgbClr val="2171B6"/>
      </a:dk1>
      <a:lt1>
        <a:sysClr val="window" lastClr="FFFFFF"/>
      </a:lt1>
      <a:dk2>
        <a:srgbClr val="338CDA"/>
      </a:dk2>
      <a:lt2>
        <a:srgbClr val="EBEBEB"/>
      </a:lt2>
      <a:accent1>
        <a:srgbClr val="2171B6"/>
      </a:accent1>
      <a:accent2>
        <a:srgbClr val="6CACE4"/>
      </a:accent2>
      <a:accent3>
        <a:srgbClr val="A8A8A8"/>
      </a:accent3>
      <a:accent4>
        <a:srgbClr val="969FA7"/>
      </a:accent4>
      <a:accent5>
        <a:srgbClr val="338CDA"/>
      </a:accent5>
      <a:accent6>
        <a:srgbClr val="2171B6"/>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1548</Words>
  <Application>Microsoft Office PowerPoint</Application>
  <PresentationFormat>Widescreen</PresentationFormat>
  <Paragraphs>87</Paragraphs>
  <Slides>39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Gill Sans MT</vt:lpstr>
      <vt:lpstr>Wingdings 2</vt:lpstr>
      <vt:lpstr>Dividend</vt:lpstr>
      <vt:lpstr>Acrobat Document</vt:lpstr>
      <vt:lpstr>How to Dispose of State Property through M&amp;R</vt:lpstr>
      <vt:lpstr>Getting Started</vt:lpstr>
      <vt:lpstr>The following screen will appear when the web is accessed.</vt:lpstr>
      <vt:lpstr>The following screen will appear when the correct username and password has been entered:</vt:lpstr>
      <vt:lpstr>Notice the number of your request at the top left of the page.  Jot this number down for future reference.  </vt:lpstr>
      <vt:lpstr>Next you will enter the information for each category field.   Note: The arrows indicate required fields.   A separate SDF must be entered when different cost centers are used and when turning in Vehicles.  Click NEXT to continue.</vt:lpstr>
      <vt:lpstr>PowerPoint Presentation</vt:lpstr>
      <vt:lpstr>This application will take you through a series of steps to submit your Surplus Disposal Form.  You will complete the information for each category.  </vt:lpstr>
      <vt:lpstr>This is a screen shot that will appear each time an item is entered when you click “Add” to continue.</vt:lpstr>
      <vt:lpstr>PowerPoint Presentation</vt:lpstr>
      <vt:lpstr>In this example you will see I have entered one (1) in the quantity field and described the item.   Click “Add” to continue.</vt:lpstr>
      <vt:lpstr>PowerPoint Presentation</vt:lpstr>
      <vt:lpstr>In this example one (1) was entered again in the  quantity field with a different description.   Click “Add” to continue.</vt:lpstr>
      <vt:lpstr>The blue chair has been added as the next line item on the SDF along with the Sofa.</vt:lpstr>
      <vt:lpstr>In this example I have entered three (3) in the quantity field and described the item.   Click “Add” to continue.</vt:lpstr>
      <vt:lpstr>You will note that it has placed 3 in the quantity.  As we move forward it will make three separate line items.</vt:lpstr>
      <vt:lpstr>Again we have entered a multiple quantity using the same description.  Then we click “Add” to continue.</vt:lpstr>
      <vt:lpstr>This entry is like the previous one with multiples in the quantity.</vt:lpstr>
      <vt:lpstr>In this example I have entered one (1) in the quantity field and described the item.   Click “Add” to continue.</vt:lpstr>
      <vt:lpstr>At this point we have entered eleven (11) pieces of property using five (5) lines.</vt:lpstr>
      <vt:lpstr>In this example we will add a property number and asset number.  Click “Add” to continue.</vt:lpstr>
      <vt:lpstr>I failed to enter the asset number for the last entry! Click “Edit” to make changes.</vt:lpstr>
      <vt:lpstr>I have gone back to my previous entry to make the necessary correction.  (Adding the asset number)  Next click “Update” to continue.</vt:lpstr>
      <vt:lpstr> Now the Asset Number has been added to the SDF and we are ready to complete the process.   Click “NEXT” to continue.</vt:lpstr>
      <vt:lpstr>This is the last step and final opportunity to make any corrections before the SDF is submitted to M&amp;R. Notice the multiple quantities were automatically separated to single line items.  Click “Submit.” </vt:lpstr>
      <vt:lpstr>Once you have submitted your request you will receive confirmation that the form was successfully submitted. Click “Exit” to leave the form.</vt:lpstr>
      <vt:lpstr>Email Message Sender will Receive upon submission</vt:lpstr>
      <vt:lpstr>Once M&amp;R has received the property that is to be turned in, the SDF is completed by M&amp;R and submitted to AASIS to have the items entered into M&amp;R’s inventory.  </vt:lpstr>
      <vt:lpstr>When the SDF is submitted to AASIS by M&amp;R, the server will automatically e-mail a completed SDF to the email address listed on the SDF.  The completed SDF will be annotated with “REC” (received) or “DNR” (did not receive) in the status column.  Below is a copy of the automatic email.</vt:lpstr>
      <vt:lpstr>Upon receipt of the completed SDF the Agency Asset Manager will need to complete AASIS Transaction ABAVN – to delete the asset from the agency’s fixed asset inventory.  Below is a copy of the completed SDF with each line item status marked “Rec”.</vt:lpstr>
      <vt:lpstr>Certificate of Property Disposal (CPD)</vt:lpstr>
      <vt:lpstr>Trade-In and Donation  of Surplus Property</vt:lpstr>
      <vt:lpstr>Live Call Auction</vt:lpstr>
      <vt:lpstr>Questions!</vt:lpstr>
      <vt:lpstr>Govdeals link and E-News sign 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Dispose of State Property through M&amp;R</dc:title>
  <dc:creator>Lindsay Hastings</dc:creator>
  <cp:lastModifiedBy>Sandhya Kombathula</cp:lastModifiedBy>
  <cp:revision>15</cp:revision>
  <dcterms:created xsi:type="dcterms:W3CDTF">2019-12-02T20:14:18Z</dcterms:created>
  <dcterms:modified xsi:type="dcterms:W3CDTF">2019-12-05T22:02:18Z</dcterms:modified>
</cp:coreProperties>
</file>