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customXml/itemProps1.xml" ContentType="application/vnd.openxmlformats-officedocument.customXmlProperties+xml"/>
  <Default Extension="wmf" ContentType="image/x-wmf"/>
  <Default Extension="rels" ContentType="application/vnd.openxmlformats-package.relationship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png" ContentType="image/png"/>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customXml/itemProps2.xml" ContentType="application/vnd.openxmlformats-officedocument.customXmlPropertie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Default Extension="jpeg" ContentType="image/jpeg"/>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Default Extension="gif" ContentType="image/gif"/>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43"/>
  </p:notesMasterIdLst>
  <p:sldIdLst>
    <p:sldId id="271" r:id="rId2"/>
    <p:sldId id="256" r:id="rId3"/>
    <p:sldId id="257" r:id="rId4"/>
    <p:sldId id="263" r:id="rId5"/>
    <p:sldId id="258" r:id="rId6"/>
    <p:sldId id="259" r:id="rId7"/>
    <p:sldId id="264" r:id="rId8"/>
    <p:sldId id="260" r:id="rId9"/>
    <p:sldId id="261" r:id="rId10"/>
    <p:sldId id="262" r:id="rId11"/>
    <p:sldId id="266" r:id="rId12"/>
    <p:sldId id="267" r:id="rId13"/>
    <p:sldId id="269" r:id="rId14"/>
    <p:sldId id="280" r:id="rId15"/>
    <p:sldId id="281" r:id="rId16"/>
    <p:sldId id="282" r:id="rId17"/>
    <p:sldId id="283" r:id="rId18"/>
    <p:sldId id="284" r:id="rId19"/>
    <p:sldId id="285" r:id="rId20"/>
    <p:sldId id="286" r:id="rId21"/>
    <p:sldId id="287" r:id="rId22"/>
    <p:sldId id="288" r:id="rId23"/>
    <p:sldId id="289" r:id="rId24"/>
    <p:sldId id="290" r:id="rId25"/>
    <p:sldId id="291" r:id="rId26"/>
    <p:sldId id="292" r:id="rId27"/>
    <p:sldId id="293" r:id="rId28"/>
    <p:sldId id="294" r:id="rId29"/>
    <p:sldId id="295" r:id="rId30"/>
    <p:sldId id="296" r:id="rId31"/>
    <p:sldId id="297" r:id="rId32"/>
    <p:sldId id="298" r:id="rId33"/>
    <p:sldId id="299" r:id="rId34"/>
    <p:sldId id="300" r:id="rId35"/>
    <p:sldId id="301" r:id="rId36"/>
    <p:sldId id="274" r:id="rId37"/>
    <p:sldId id="276" r:id="rId38"/>
    <p:sldId id="275" r:id="rId39"/>
    <p:sldId id="279" r:id="rId40"/>
    <p:sldId id="278" r:id="rId41"/>
    <p:sldId id="277"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7" d="100"/>
          <a:sy n="107" d="100"/>
        </p:scale>
        <p:origin x="-1098"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customXml" Target="../customXml/item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4D8D32-0EE5-462D-A7CC-2D062D210D41}" type="datetimeFigureOut">
              <a:rPr lang="en-US" smtClean="0"/>
              <a:t>4/8/2013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CEA70D-7ED2-4FB6-B9E2-73003F8559D6}" type="slidenum">
              <a:rPr lang="en-US" smtClean="0"/>
              <a:t>‹#›</a:t>
            </a:fld>
            <a:endParaRPr lang="en-US"/>
          </a:p>
        </p:txBody>
      </p:sp>
    </p:spTree>
    <p:extLst>
      <p:ext uri="{BB962C8B-B14F-4D97-AF65-F5344CB8AC3E}">
        <p14:creationId xmlns:p14="http://schemas.microsoft.com/office/powerpoint/2010/main" val="1299995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p:spPr>
        <p:txBody>
          <a:bodyPr/>
          <a:lstStyle/>
          <a:p>
            <a:endParaRPr lang="en-US" smtClean="0"/>
          </a:p>
        </p:txBody>
      </p:sp>
      <p:sp>
        <p:nvSpPr>
          <p:cNvPr id="13316" name="Slide Number Placeholder 3"/>
          <p:cNvSpPr>
            <a:spLocks noGrp="1"/>
          </p:cNvSpPr>
          <p:nvPr>
            <p:ph type="sldNum" sz="quarter" idx="5"/>
          </p:nvPr>
        </p:nvSpPr>
        <p:spPr>
          <a:noFill/>
        </p:spPr>
        <p:txBody>
          <a:bodyPr/>
          <a:lstStyle/>
          <a:p>
            <a:fld id="{696A4501-0CF1-4FD2-9EA7-D74C65F3BF0A}"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9638B02-2EF1-4BF2-97F5-AA5312FF21B6}" type="slidenum">
              <a:rPr lang="en-US" smtClean="0"/>
              <a:pPr>
                <a:defRPr/>
              </a:pPr>
              <a:t>26</a:t>
            </a:fld>
            <a:endParaRPr lang="en-US"/>
          </a:p>
        </p:txBody>
      </p:sp>
    </p:spTree>
    <p:extLst>
      <p:ext uri="{BB962C8B-B14F-4D97-AF65-F5344CB8AC3E}">
        <p14:creationId xmlns:p14="http://schemas.microsoft.com/office/powerpoint/2010/main" val="2642817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bwMode="auto">
          <a:xfrm>
            <a:off x="1177925" y="374650"/>
            <a:ext cx="4630738" cy="3473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The Arkansas Procurement Assistance Center is one of the programs in the Community &amp; Economic Development Program area  of the U of A Cooperative Extension Service.  Since Arkansas is a rural state, and agriculture is its primary industry, this arrangement works quite well.</a:t>
            </a:r>
          </a:p>
          <a:p>
            <a:pPr eaLnBrk="1" hangingPunct="1"/>
            <a:endParaRPr lang="en-US" smtClean="0"/>
          </a:p>
          <a:p>
            <a:pPr eaLnBrk="1" hangingPunct="1"/>
            <a:r>
              <a:rPr lang="en-US" smtClean="0"/>
              <a:t>The program’s main office has recently moved from Malvern and is now located in Little Rock. APAC serves the entire state. We are hopeful that the move to Little Rock will result in an increase in training opportunities and an increase in clients. We will be working closer with CES/CED staff, as well as other agencies, who direct and coordinate activities throughout the state of Arkansas. We offer “workshops on demand” wherever a group of six or more wants one of us to come and conduct group training or assistance.  </a:t>
            </a:r>
          </a:p>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As you see from this chart, many of Arkansas’ 30 distressed counties are in the eastern part of the state. There are several in the western half as well as depicted in this chart. What we want to do is communicate more the role that APAC plays and how we can provide assistance in pursuing government contracts.</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29057" indent="-280406" eaLnBrk="0" hangingPunct="0">
              <a:defRPr>
                <a:solidFill>
                  <a:schemeClr val="tx1"/>
                </a:solidFill>
                <a:latin typeface="Arial" charset="0"/>
                <a:ea typeface="ＭＳ Ｐゴシック" pitchFamily="34" charset="-128"/>
              </a:defRPr>
            </a:lvl2pPr>
            <a:lvl3pPr marL="1121626" indent="-224325" eaLnBrk="0" hangingPunct="0">
              <a:defRPr>
                <a:solidFill>
                  <a:schemeClr val="tx1"/>
                </a:solidFill>
                <a:latin typeface="Arial" charset="0"/>
                <a:ea typeface="ＭＳ Ｐゴシック" pitchFamily="34" charset="-128"/>
              </a:defRPr>
            </a:lvl3pPr>
            <a:lvl4pPr marL="1570276" indent="-224325" eaLnBrk="0" hangingPunct="0">
              <a:defRPr>
                <a:solidFill>
                  <a:schemeClr val="tx1"/>
                </a:solidFill>
                <a:latin typeface="Arial" charset="0"/>
                <a:ea typeface="ＭＳ Ｐゴシック" pitchFamily="34" charset="-128"/>
              </a:defRPr>
            </a:lvl4pPr>
            <a:lvl5pPr marL="2018927" indent="-224325" eaLnBrk="0" hangingPunct="0">
              <a:defRPr>
                <a:solidFill>
                  <a:schemeClr val="tx1"/>
                </a:solidFill>
                <a:latin typeface="Arial" charset="0"/>
                <a:ea typeface="ＭＳ Ｐゴシック" pitchFamily="34" charset="-128"/>
              </a:defRPr>
            </a:lvl5pPr>
            <a:lvl6pPr marL="2467577" indent="-224325" defTabSz="448650" eaLnBrk="0" fontAlgn="base" hangingPunct="0">
              <a:spcBef>
                <a:spcPct val="0"/>
              </a:spcBef>
              <a:spcAft>
                <a:spcPct val="0"/>
              </a:spcAft>
              <a:defRPr>
                <a:solidFill>
                  <a:schemeClr val="tx1"/>
                </a:solidFill>
                <a:latin typeface="Arial" charset="0"/>
                <a:ea typeface="ＭＳ Ｐゴシック" pitchFamily="34" charset="-128"/>
              </a:defRPr>
            </a:lvl6pPr>
            <a:lvl7pPr marL="2916227" indent="-224325" defTabSz="448650" eaLnBrk="0" fontAlgn="base" hangingPunct="0">
              <a:spcBef>
                <a:spcPct val="0"/>
              </a:spcBef>
              <a:spcAft>
                <a:spcPct val="0"/>
              </a:spcAft>
              <a:defRPr>
                <a:solidFill>
                  <a:schemeClr val="tx1"/>
                </a:solidFill>
                <a:latin typeface="Arial" charset="0"/>
                <a:ea typeface="ＭＳ Ｐゴシック" pitchFamily="34" charset="-128"/>
              </a:defRPr>
            </a:lvl7pPr>
            <a:lvl8pPr marL="3364878" indent="-224325" defTabSz="448650" eaLnBrk="0" fontAlgn="base" hangingPunct="0">
              <a:spcBef>
                <a:spcPct val="0"/>
              </a:spcBef>
              <a:spcAft>
                <a:spcPct val="0"/>
              </a:spcAft>
              <a:defRPr>
                <a:solidFill>
                  <a:schemeClr val="tx1"/>
                </a:solidFill>
                <a:latin typeface="Arial" charset="0"/>
                <a:ea typeface="ＭＳ Ｐゴシック" pitchFamily="34" charset="-128"/>
              </a:defRPr>
            </a:lvl8pPr>
            <a:lvl9pPr marL="3813528" indent="-224325" defTabSz="44865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C21DB44-E575-4F83-8411-89D136BA44A6}" type="slidenum">
              <a:rPr lang="en-US" smtClean="0"/>
              <a:pPr eaLnBrk="1" hangingPunct="1"/>
              <a:t>28</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endParaRPr lang="en-US" dirty="0"/>
          </a:p>
        </p:txBody>
      </p:sp>
      <p:sp>
        <p:nvSpPr>
          <p:cNvPr id="4" name="Slide Number Placeholder 3"/>
          <p:cNvSpPr>
            <a:spLocks noGrp="1"/>
          </p:cNvSpPr>
          <p:nvPr>
            <p:ph type="sldNum" sz="quarter" idx="10"/>
          </p:nvPr>
        </p:nvSpPr>
        <p:spPr/>
        <p:txBody>
          <a:bodyPr/>
          <a:lstStyle/>
          <a:p>
            <a:pPr>
              <a:defRPr/>
            </a:pPr>
            <a:fld id="{99638B02-2EF1-4BF2-97F5-AA5312FF21B6}" type="slidenum">
              <a:rPr lang="en-US" smtClean="0"/>
              <a:pPr>
                <a:defRPr/>
              </a:pPr>
              <a:t>30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9638B02-2EF1-4BF2-97F5-AA5312FF21B6}" type="slidenum">
              <a:rPr lang="en-US" smtClean="0"/>
              <a:pPr>
                <a:defRPr/>
              </a:pPr>
              <a:t>34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bwMode="auto">
          <a:xfrm>
            <a:off x="1176338" y="3952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Rectangle 3"/>
          <p:cNvSpPr>
            <a:spLocks noGrp="1" noChangeArrowheads="1"/>
          </p:cNvSpPr>
          <p:nvPr>
            <p:ph type="body" idx="1"/>
          </p:nvPr>
        </p:nvSpPr>
        <p:spPr bwMode="auto">
          <a:xfrm>
            <a:off x="915324" y="4343482"/>
            <a:ext cx="5027354" cy="41149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Hand out business cards and other literature, as appropriate depending on the audience.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While this title page is displayed, welcome everyone, get them settled, circulate the attendance list and explain its purpose, and distribute a handout copy of these slides if it is being used.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Speaker will handle this no notes needed.</a:t>
            </a:r>
            <a:endParaRPr lang="en-US" dirty="0"/>
          </a:p>
        </p:txBody>
      </p:sp>
      <p:sp>
        <p:nvSpPr>
          <p:cNvPr id="4" name="Slide Number Placeholder 3"/>
          <p:cNvSpPr>
            <a:spLocks noGrp="1"/>
          </p:cNvSpPr>
          <p:nvPr>
            <p:ph type="sldNum" sz="quarter" idx="10"/>
          </p:nvPr>
        </p:nvSpPr>
        <p:spPr/>
        <p:txBody>
          <a:bodyPr/>
          <a:lstStyle/>
          <a:p>
            <a:pPr>
              <a:defRPr/>
            </a:pPr>
            <a:fld id="{99638B02-2EF1-4BF2-97F5-AA5312FF21B6}" type="slidenum">
              <a:rPr lang="en-US" smtClean="0"/>
              <a:pPr>
                <a:defRPr/>
              </a:pPr>
              <a:t>16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Introduction </a:t>
            </a:r>
            <a:endParaRPr lang="en-US" dirty="0"/>
          </a:p>
        </p:txBody>
      </p:sp>
      <p:sp>
        <p:nvSpPr>
          <p:cNvPr id="4" name="Slide Number Placeholder 3"/>
          <p:cNvSpPr>
            <a:spLocks noGrp="1"/>
          </p:cNvSpPr>
          <p:nvPr>
            <p:ph type="sldNum" sz="quarter" idx="10"/>
          </p:nvPr>
        </p:nvSpPr>
        <p:spPr/>
        <p:txBody>
          <a:bodyPr/>
          <a:lstStyle/>
          <a:p>
            <a:pPr>
              <a:defRPr/>
            </a:pPr>
            <a:fld id="{99638B02-2EF1-4BF2-97F5-AA5312FF21B6}" type="slidenum">
              <a:rPr lang="en-US" smtClean="0"/>
              <a:pPr>
                <a:defRPr/>
              </a:pPr>
              <a:t>18</a:t>
            </a:fld>
            <a:endParaRPr lang="en-US"/>
          </a:p>
        </p:txBody>
      </p:sp>
    </p:spTree>
    <p:extLst>
      <p:ext uri="{BB962C8B-B14F-4D97-AF65-F5344CB8AC3E}">
        <p14:creationId xmlns:p14="http://schemas.microsoft.com/office/powerpoint/2010/main" val="3434867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28993" indent="-280382" eaLnBrk="0" hangingPunct="0">
              <a:defRPr>
                <a:solidFill>
                  <a:schemeClr val="tx1"/>
                </a:solidFill>
                <a:latin typeface="Arial" charset="0"/>
                <a:ea typeface="ＭＳ Ｐゴシック" pitchFamily="34" charset="-128"/>
              </a:defRPr>
            </a:lvl2pPr>
            <a:lvl3pPr marL="1121527" indent="-224306" eaLnBrk="0" hangingPunct="0">
              <a:defRPr>
                <a:solidFill>
                  <a:schemeClr val="tx1"/>
                </a:solidFill>
                <a:latin typeface="Arial" charset="0"/>
                <a:ea typeface="ＭＳ Ｐゴシック" pitchFamily="34" charset="-128"/>
              </a:defRPr>
            </a:lvl3pPr>
            <a:lvl4pPr marL="1570138" indent="-224306" eaLnBrk="0" hangingPunct="0">
              <a:defRPr>
                <a:solidFill>
                  <a:schemeClr val="tx1"/>
                </a:solidFill>
                <a:latin typeface="Arial" charset="0"/>
                <a:ea typeface="ＭＳ Ｐゴシック" pitchFamily="34" charset="-128"/>
              </a:defRPr>
            </a:lvl4pPr>
            <a:lvl5pPr marL="2018749" indent="-224306" eaLnBrk="0" hangingPunct="0">
              <a:defRPr>
                <a:solidFill>
                  <a:schemeClr val="tx1"/>
                </a:solidFill>
                <a:latin typeface="Arial" charset="0"/>
                <a:ea typeface="ＭＳ Ｐゴシック" pitchFamily="34" charset="-128"/>
              </a:defRPr>
            </a:lvl5pPr>
            <a:lvl6pPr marL="2467359" indent="-224306" defTabSz="448611" eaLnBrk="0" fontAlgn="base" hangingPunct="0">
              <a:spcBef>
                <a:spcPct val="0"/>
              </a:spcBef>
              <a:spcAft>
                <a:spcPct val="0"/>
              </a:spcAft>
              <a:defRPr>
                <a:solidFill>
                  <a:schemeClr val="tx1"/>
                </a:solidFill>
                <a:latin typeface="Arial" charset="0"/>
                <a:ea typeface="ＭＳ Ｐゴシック" pitchFamily="34" charset="-128"/>
              </a:defRPr>
            </a:lvl6pPr>
            <a:lvl7pPr marL="2915969" indent="-224306" defTabSz="448611" eaLnBrk="0" fontAlgn="base" hangingPunct="0">
              <a:spcBef>
                <a:spcPct val="0"/>
              </a:spcBef>
              <a:spcAft>
                <a:spcPct val="0"/>
              </a:spcAft>
              <a:defRPr>
                <a:solidFill>
                  <a:schemeClr val="tx1"/>
                </a:solidFill>
                <a:latin typeface="Arial" charset="0"/>
                <a:ea typeface="ＭＳ Ｐゴシック" pitchFamily="34" charset="-128"/>
              </a:defRPr>
            </a:lvl7pPr>
            <a:lvl8pPr marL="3364580" indent="-224306" defTabSz="448611" eaLnBrk="0" fontAlgn="base" hangingPunct="0">
              <a:spcBef>
                <a:spcPct val="0"/>
              </a:spcBef>
              <a:spcAft>
                <a:spcPct val="0"/>
              </a:spcAft>
              <a:defRPr>
                <a:solidFill>
                  <a:schemeClr val="tx1"/>
                </a:solidFill>
                <a:latin typeface="Arial" charset="0"/>
                <a:ea typeface="ＭＳ Ｐゴシック" pitchFamily="34" charset="-128"/>
              </a:defRPr>
            </a:lvl8pPr>
            <a:lvl9pPr marL="3813190" indent="-224306" defTabSz="448611"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942F9F8-3EC5-4152-8CE6-8C88DDAC24F4}" type="slidenum">
              <a:rPr lang="en-US" smtClean="0"/>
              <a:pPr eaLnBrk="1" hangingPunct="1"/>
              <a:t>21</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bwMode="auto">
          <a:xfrm>
            <a:off x="1177925" y="374650"/>
            <a:ext cx="4630738" cy="3473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There is no charge for any of our services and resources.  Registered clients are given log-in and password to access our Bid Board containing state and local bid opportunities.  The Bid Board also contains subcontracting opportunities in and around Arkansas.</a:t>
            </a:r>
          </a:p>
          <a:p>
            <a:pPr eaLnBrk="1" hangingPunct="1"/>
            <a:endParaRPr lang="en-US" dirty="0" smtClean="0"/>
          </a:p>
          <a:p>
            <a:pPr eaLnBrk="1" hangingPunct="1"/>
            <a:r>
              <a:rPr lang="en-US" dirty="0" smtClean="0"/>
              <a:t>Only clients receive our electronic bid-matching service which is tailored to each company’s market.  The client provides searchable keywords and counselors design search criteria.  This system delivers a list of opportunities to a separate secure internet site for each client.</a:t>
            </a:r>
          </a:p>
          <a:p>
            <a:pPr eaLnBrk="1" hangingPunct="1"/>
            <a:endParaRPr lang="en-US" dirty="0" smtClean="0"/>
          </a:p>
          <a:p>
            <a:pPr eaLnBrk="1" hangingPunct="1"/>
            <a:r>
              <a:rPr lang="en-US" dirty="0" smtClean="0"/>
              <a:t>The public information used in both systems is available to anyone willing to dig for it.  But we make it readily accessible at no cost and without the time and effort required otherwise.</a:t>
            </a:r>
          </a:p>
          <a:p>
            <a:pPr eaLnBrk="1" hangingPunct="1"/>
            <a:endParaRPr lang="en-US" dirty="0" smtClean="0"/>
          </a:p>
          <a:p>
            <a:pPr eaLnBrk="1" hangingPunct="1"/>
            <a:r>
              <a:rPr lang="en-US" dirty="0" smtClean="0"/>
              <a:t>The bi-weekly Client Briefing (formerly called “Arkansas Procurement Briefing” and before that “Weekly Flyer”) is not put on the website in order to restrict it to registered clients.  It includes explanations of current issues that clients have encountered, updates to regulations they need to know about, descriptions of events and conferences that we recommend they attend, bid opportunities that don’t seem to fit into the two major systems, and instructions for finding and responding to bid opportunities.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bwMode="auto">
          <a:xfrm>
            <a:off x="1177925" y="374650"/>
            <a:ext cx="4630738" cy="3473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3"/>
          <p:cNvSpPr>
            <a:spLocks noGrp="1" noChangeArrowheads="1"/>
          </p:cNvSpPr>
          <p:nvPr>
            <p:ph type="body" idx="1"/>
          </p:nvPr>
        </p:nvSpPr>
        <p:spPr bwMode="auto">
          <a:extLst/>
        </p:spPr>
        <p:txBody>
          <a:bodyPr wrap="square" numCol="1" anchor="t" anchorCtr="0" compatLnSpc="1">
            <a:prstTxWarp prst="textNoShape">
              <a:avLst/>
            </a:prstTxWarp>
            <a:normAutofit fontScale="85000" lnSpcReduction="10000"/>
          </a:bodyPr>
          <a:lstStyle/>
          <a:p>
            <a:pPr eaLnBrk="1" hangingPunct="1">
              <a:defRPr/>
            </a:pP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bwMode="auto">
          <a:xfrm>
            <a:off x="1177925" y="374650"/>
            <a:ext cx="4630738" cy="3473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Rectangle 3"/>
          <p:cNvSpPr>
            <a:spLocks noGrp="1" noChangeArrowheads="1"/>
          </p:cNvSpPr>
          <p:nvPr>
            <p:ph type="body" idx="1"/>
          </p:nvPr>
        </p:nvSpPr>
        <p:spPr bwMode="auto">
          <a:extLst/>
        </p:spPr>
        <p:txBody>
          <a:bodyPr wrap="square" numCol="1" anchor="t" anchorCtr="0" compatLnSpc="1">
            <a:prstTxWarp prst="textNoShape">
              <a:avLst/>
            </a:prstTxWarp>
            <a:normAutofit fontScale="92500" lnSpcReduction="20000"/>
          </a:bodyPr>
          <a:lstStyle/>
          <a:p>
            <a:pPr eaLnBrk="1" hangingPunct="1">
              <a:defRPr/>
            </a:pPr>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bwMode="auto">
          <a:xfrm>
            <a:off x="1177925" y="374650"/>
            <a:ext cx="4630738" cy="3473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The Mobile Classroom consists of twelve laptop computers that have wireless internet capability, as well as a projector with screen and portable printer so we can go anywhere in the state to conduct training.  We have used this capability for the last two years to conduct pre-conference training for the Arkansas Procurement Opportunities Conference.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6739B6D-A7DC-444F-9AA9-5958E17CA942}" type="datetimeFigureOut">
              <a:rPr lang="en-US" smtClean="0"/>
              <a:pPr/>
              <a:t>4/8/2013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5DF071-4716-1344-9EA4-242A3A54306D}"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739B6D-A7DC-444F-9AA9-5958E17CA942}" type="datetimeFigureOut">
              <a:rPr lang="en-US" smtClean="0"/>
              <a:pPr/>
              <a:t>4/8/2013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5DF071-4716-1344-9EA4-242A3A54306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739B6D-A7DC-444F-9AA9-5958E17CA942}" type="datetimeFigureOut">
              <a:rPr lang="en-US" smtClean="0"/>
              <a:pPr/>
              <a:t>4/8/2013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5DF071-4716-1344-9EA4-242A3A54306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739B6D-A7DC-444F-9AA9-5958E17CA942}" type="datetimeFigureOut">
              <a:rPr lang="en-US" smtClean="0"/>
              <a:pPr/>
              <a:t>4/8/2013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5DF071-4716-1344-9EA4-242A3A54306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739B6D-A7DC-444F-9AA9-5958E17CA942}" type="datetimeFigureOut">
              <a:rPr lang="en-US" smtClean="0"/>
              <a:pPr/>
              <a:t>4/8/2013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5DF071-4716-1344-9EA4-242A3A54306D}"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6739B6D-A7DC-444F-9AA9-5958E17CA942}" type="datetimeFigureOut">
              <a:rPr lang="en-US" smtClean="0"/>
              <a:pPr/>
              <a:t>4/8/2013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5DF071-4716-1344-9EA4-242A3A54306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6739B6D-A7DC-444F-9AA9-5958E17CA942}" type="datetimeFigureOut">
              <a:rPr lang="en-US" smtClean="0"/>
              <a:pPr/>
              <a:t>4/8/2013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5DF071-4716-1344-9EA4-242A3A54306D}"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739B6D-A7DC-444F-9AA9-5958E17CA942}" type="datetimeFigureOut">
              <a:rPr lang="en-US" smtClean="0"/>
              <a:pPr/>
              <a:t>4/8/2013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5DF071-4716-1344-9EA4-242A3A54306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739B6D-A7DC-444F-9AA9-5958E17CA942}" type="datetimeFigureOut">
              <a:rPr lang="en-US" smtClean="0"/>
              <a:pPr/>
              <a:t>4/8/2013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5DF071-4716-1344-9EA4-242A3A54306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739B6D-A7DC-444F-9AA9-5958E17CA942}" type="datetimeFigureOut">
              <a:rPr lang="en-US" smtClean="0"/>
              <a:pPr/>
              <a:t>4/8/2013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5DF071-4716-1344-9EA4-242A3A54306D}"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739B6D-A7DC-444F-9AA9-5958E17CA942}" type="datetimeFigureOut">
              <a:rPr lang="en-US" smtClean="0"/>
              <a:pPr/>
              <a:t>4/8/2013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5DF071-4716-1344-9EA4-242A3A54306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F6739B6D-A7DC-444F-9AA9-5958E17CA942}" type="datetimeFigureOut">
              <a:rPr lang="en-US" smtClean="0"/>
              <a:pPr/>
              <a:t>4/8/2013</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395DF071-4716-1344-9EA4-242A3A54306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mailto:Doris.Rush@arkansas.gov" TargetMode="External"/><Relationship Id="rId2" Type="http://schemas.openxmlformats.org/officeDocument/2006/relationships/hyperlink" Target="mailto:llangley@astate.edu" TargetMode="Externa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bea.gov/"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bls.gov/"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mailto:apac@uaex.edu"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www.arcommunities.org/APAC.htm"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8194" name="Rectangle 13"/>
          <p:cNvSpPr>
            <a:spLocks noChangeArrowheads="1"/>
          </p:cNvSpPr>
          <p:nvPr/>
        </p:nvSpPr>
        <p:spPr bwMode="auto">
          <a:xfrm>
            <a:off x="1371600" y="1698171"/>
            <a:ext cx="6477000" cy="1143000"/>
          </a:xfrm>
          <a:prstGeom prst="rect">
            <a:avLst/>
          </a:prstGeom>
          <a:noFill/>
          <a:ln w="9525">
            <a:noFill/>
            <a:miter lim="800000"/>
            <a:headEnd/>
            <a:tailEnd/>
          </a:ln>
        </p:spPr>
        <p:txBody>
          <a:bodyPr anchor="ctr"/>
          <a:lstStyle/>
          <a:p>
            <a:endParaRPr lang="en-US" sz="3600">
              <a:solidFill>
                <a:srgbClr val="863600"/>
              </a:solidFill>
              <a:latin typeface="Arial Black" pitchFamily="34" charset="0"/>
            </a:endParaRPr>
          </a:p>
        </p:txBody>
      </p:sp>
      <p:sp>
        <p:nvSpPr>
          <p:cNvPr id="3075" name="Rectangle 24"/>
          <p:cNvSpPr>
            <a:spLocks noGrp="1" noChangeArrowheads="1"/>
          </p:cNvSpPr>
          <p:nvPr>
            <p:ph type="ctrTitle"/>
          </p:nvPr>
        </p:nvSpPr>
        <p:spPr>
          <a:xfrm>
            <a:off x="62144" y="288471"/>
            <a:ext cx="6781800" cy="2819400"/>
          </a:xfrm>
        </p:spPr>
        <p:txBody>
          <a:bodyPr>
            <a:noAutofit/>
          </a:bodyPr>
          <a:lstStyle/>
          <a:p>
            <a:pPr fontAlgn="auto">
              <a:spcAft>
                <a:spcPts val="0"/>
              </a:spcAft>
              <a:defRPr/>
            </a:pPr>
            <a:r>
              <a:rPr lang="en-US" sz="6600" dirty="0" smtClean="0">
                <a:solidFill>
                  <a:schemeClr val="bg1"/>
                </a:solidFill>
              </a:rPr>
              <a:t>Procurement </a:t>
            </a:r>
            <a:r>
              <a:rPr lang="en-US" sz="6600" dirty="0" smtClean="0">
                <a:solidFill>
                  <a:schemeClr val="bg1"/>
                </a:solidFill>
              </a:rPr>
              <a:t>Forum</a:t>
            </a:r>
            <a:endParaRPr lang="en-US" sz="6600" dirty="0" smtClean="0">
              <a:solidFill>
                <a:schemeClr val="bg1"/>
              </a:solidFill>
            </a:endParaRPr>
          </a:p>
        </p:txBody>
      </p:sp>
      <p:sp>
        <p:nvSpPr>
          <p:cNvPr id="8196" name="Rectangle 25"/>
          <p:cNvSpPr>
            <a:spLocks noGrp="1" noChangeArrowheads="1"/>
          </p:cNvSpPr>
          <p:nvPr>
            <p:ph type="subTitle" idx="1"/>
          </p:nvPr>
        </p:nvSpPr>
        <p:spPr>
          <a:xfrm>
            <a:off x="304800" y="4585219"/>
            <a:ext cx="6477000" cy="914400"/>
          </a:xfrm>
        </p:spPr>
        <p:txBody>
          <a:bodyPr/>
          <a:lstStyle/>
          <a:p>
            <a:pPr marL="26988" algn="ctr"/>
            <a:r>
              <a:rPr lang="en-US" sz="4400" dirty="0" smtClean="0">
                <a:solidFill>
                  <a:schemeClr val="bg1"/>
                </a:solidFill>
              </a:rPr>
              <a:t>March 14, 2013</a:t>
            </a:r>
          </a:p>
          <a:p>
            <a:pPr marL="26988"/>
            <a:endParaRPr lang="en-US" dirty="0" smtClean="0">
              <a:solidFill>
                <a:srgbClr val="8A3800"/>
              </a:solidFill>
            </a:endParaRPr>
          </a:p>
        </p:txBody>
      </p:sp>
      <p:pic>
        <p:nvPicPr>
          <p:cNvPr id="6151" name="Picture 7" descr="C:\Documents and Settings\Jane.Benton\Local Settings\Temporary Internet Files\Content.IE5\QZWRXV2W\MC900437519[1].wmf"/>
          <p:cNvPicPr>
            <a:picLocks noChangeAspect="1" noChangeArrowheads="1"/>
          </p:cNvPicPr>
          <p:nvPr/>
        </p:nvPicPr>
        <p:blipFill>
          <a:blip r:embed="rId3"/>
          <a:srcRect/>
          <a:stretch>
            <a:fillRect/>
          </a:stretch>
        </p:blipFill>
        <p:spPr bwMode="auto">
          <a:xfrm>
            <a:off x="5612565" y="2841172"/>
            <a:ext cx="2779824" cy="1989012"/>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1174"/>
            <a:ext cx="8229600" cy="1143000"/>
          </a:xfrm>
        </p:spPr>
        <p:txBody>
          <a:bodyPr/>
          <a:lstStyle/>
          <a:p>
            <a:r>
              <a:rPr lang="en-US" b="1" dirty="0" smtClean="0">
                <a:solidFill>
                  <a:schemeClr val="bg1"/>
                </a:solidFill>
                <a:effectLst>
                  <a:outerShdw blurRad="50800" dist="38100" dir="2700000" algn="tl" rotWithShape="0">
                    <a:prstClr val="black">
                      <a:alpha val="50000"/>
                    </a:prstClr>
                  </a:outerShdw>
                </a:effectLst>
                <a:latin typeface="Arial"/>
                <a:cs typeface="Arial"/>
              </a:rPr>
              <a:t>State Directories</a:t>
            </a:r>
            <a:endParaRPr lang="en-US" b="1" dirty="0">
              <a:solidFill>
                <a:schemeClr val="bg1"/>
              </a:solidFill>
              <a:effectLst>
                <a:outerShdw blurRad="50800" dist="38100" dir="2700000" algn="tl" rotWithShape="0">
                  <a:prstClr val="black">
                    <a:alpha val="50000"/>
                  </a:prstClr>
                </a:outerShdw>
              </a:effectLst>
              <a:latin typeface="Arial"/>
              <a:cs typeface="Arial"/>
            </a:endParaRPr>
          </a:p>
        </p:txBody>
      </p:sp>
      <p:sp>
        <p:nvSpPr>
          <p:cNvPr id="3" name="Content Placeholder 2"/>
          <p:cNvSpPr>
            <a:spLocks noGrp="1"/>
          </p:cNvSpPr>
          <p:nvPr>
            <p:ph idx="1"/>
          </p:nvPr>
        </p:nvSpPr>
        <p:spPr/>
        <p:txBody>
          <a:bodyPr/>
          <a:lstStyle/>
          <a:p>
            <a:r>
              <a:rPr lang="en-US" dirty="0" smtClean="0">
                <a:solidFill>
                  <a:srgbClr val="0000FF"/>
                </a:solidFill>
                <a:effectLst>
                  <a:outerShdw blurRad="50800" dist="38100" dir="2700000" algn="tl" rotWithShape="0">
                    <a:prstClr val="black">
                      <a:alpha val="50000"/>
                    </a:prstClr>
                  </a:outerShdw>
                </a:effectLst>
              </a:rPr>
              <a:t>Arkansas Unified Disadvantaged Business Enterprise Directory:</a:t>
            </a:r>
            <a:br>
              <a:rPr lang="en-US" dirty="0" smtClean="0">
                <a:solidFill>
                  <a:srgbClr val="0000FF"/>
                </a:solidFill>
                <a:effectLst>
                  <a:outerShdw blurRad="50800" dist="38100" dir="2700000" algn="tl" rotWithShape="0">
                    <a:prstClr val="black">
                      <a:alpha val="50000"/>
                    </a:prstClr>
                  </a:outerShdw>
                </a:effectLst>
              </a:rPr>
            </a:br>
            <a:r>
              <a:rPr lang="en-US" sz="1800" dirty="0" smtClean="0"/>
              <a:t>http://</a:t>
            </a:r>
            <a:r>
              <a:rPr lang="en-US" sz="1800" dirty="0" err="1" smtClean="0"/>
              <a:t>www.arkansashighways.com</a:t>
            </a:r>
            <a:r>
              <a:rPr lang="en-US" sz="1800" dirty="0" smtClean="0"/>
              <a:t>/</a:t>
            </a:r>
            <a:r>
              <a:rPr lang="en-US" sz="1800" dirty="0" err="1" smtClean="0"/>
              <a:t>ProgCon</a:t>
            </a:r>
            <a:r>
              <a:rPr lang="en-US" sz="1800" dirty="0" smtClean="0"/>
              <a:t>/letting/</a:t>
            </a:r>
            <a:r>
              <a:rPr lang="en-US" sz="1800" dirty="0" err="1" smtClean="0"/>
              <a:t>dbedirectory.pdf</a:t>
            </a:r>
            <a:endParaRPr lang="en-US" sz="1800" dirty="0" smtClean="0"/>
          </a:p>
          <a:p>
            <a:pPr>
              <a:spcBef>
                <a:spcPts val="1968"/>
              </a:spcBef>
            </a:pPr>
            <a:r>
              <a:rPr lang="en-US" dirty="0" smtClean="0">
                <a:solidFill>
                  <a:srgbClr val="0000FF"/>
                </a:solidFill>
                <a:effectLst>
                  <a:outerShdw blurRad="50800" dist="38100" dir="2700000" algn="tl" rotWithShape="0">
                    <a:prstClr val="black">
                      <a:alpha val="50000"/>
                    </a:prstClr>
                  </a:outerShdw>
                </a:effectLst>
              </a:rPr>
              <a:t>Arkansas Economic Development Commission:</a:t>
            </a:r>
            <a:r>
              <a:rPr lang="en-US" dirty="0">
                <a:solidFill>
                  <a:srgbClr val="0000FF"/>
                </a:solidFill>
                <a:effectLst>
                  <a:outerShdw blurRad="50800" dist="38100" dir="2700000" algn="tl" rotWithShape="0">
                    <a:prstClr val="black">
                      <a:alpha val="50000"/>
                    </a:prstClr>
                  </a:outerShdw>
                </a:effectLst>
              </a:rPr>
              <a:t/>
            </a:r>
            <a:br>
              <a:rPr lang="en-US" dirty="0">
                <a:solidFill>
                  <a:srgbClr val="0000FF"/>
                </a:solidFill>
                <a:effectLst>
                  <a:outerShdw blurRad="50800" dist="38100" dir="2700000" algn="tl" rotWithShape="0">
                    <a:prstClr val="black">
                      <a:alpha val="50000"/>
                    </a:prstClr>
                  </a:outerShdw>
                </a:effectLst>
              </a:rPr>
            </a:br>
            <a:r>
              <a:rPr lang="en-US" sz="1800" dirty="0" smtClean="0"/>
              <a:t>http://</a:t>
            </a:r>
            <a:r>
              <a:rPr lang="en-US" sz="1800" dirty="0" err="1" smtClean="0"/>
              <a:t>www.arkansasedc.com</a:t>
            </a:r>
            <a:r>
              <a:rPr lang="en-US" sz="1800" dirty="0" smtClean="0"/>
              <a:t>/small-and-minority-business/small-and-minority-business-</a:t>
            </a:r>
            <a:r>
              <a:rPr lang="en-US" sz="1800" dirty="0" err="1" smtClean="0"/>
              <a:t>directory.aspx</a:t>
            </a:r>
            <a:endParaRPr lang="en-US" sz="1800" dirty="0" smtClean="0"/>
          </a:p>
        </p:txBody>
      </p:sp>
    </p:spTree>
    <p:extLst>
      <p:ext uri="{BB962C8B-B14F-4D97-AF65-F5344CB8AC3E}">
        <p14:creationId xmlns:p14="http://schemas.microsoft.com/office/powerpoint/2010/main" val="42143243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2318" y="0"/>
            <a:ext cx="5299364" cy="6858000"/>
          </a:xfrm>
          <a:prstGeom prst="rect">
            <a:avLst/>
          </a:prstGeom>
        </p:spPr>
      </p:pic>
    </p:spTree>
    <p:extLst>
      <p:ext uri="{BB962C8B-B14F-4D97-AF65-F5344CB8AC3E}">
        <p14:creationId xmlns:p14="http://schemas.microsoft.com/office/powerpoint/2010/main" val="2928114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2318" y="0"/>
            <a:ext cx="5299364" cy="6858000"/>
          </a:xfrm>
          <a:prstGeom prst="rect">
            <a:avLst/>
          </a:prstGeom>
        </p:spPr>
      </p:pic>
    </p:spTree>
    <p:extLst>
      <p:ext uri="{BB962C8B-B14F-4D97-AF65-F5344CB8AC3E}">
        <p14:creationId xmlns:p14="http://schemas.microsoft.com/office/powerpoint/2010/main" val="3689415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174"/>
            <a:ext cx="8229600" cy="1143000"/>
          </a:xfrm>
          <a:solidFill>
            <a:schemeClr val="tx2">
              <a:lumMod val="60000"/>
              <a:lumOff val="40000"/>
            </a:schemeClr>
          </a:solidFill>
          <a:ln>
            <a:solidFill>
              <a:schemeClr val="tx2"/>
            </a:solidFill>
          </a:ln>
        </p:spPr>
        <p:txBody>
          <a:bodyPr/>
          <a:lstStyle/>
          <a:p>
            <a:r>
              <a:rPr lang="en-US" b="1" dirty="0" smtClean="0">
                <a:solidFill>
                  <a:schemeClr val="bg1"/>
                </a:solidFill>
                <a:effectLst>
                  <a:outerShdw blurRad="50800" dist="38100" dir="2700000" algn="tl" rotWithShape="0">
                    <a:prstClr val="black">
                      <a:alpha val="50000"/>
                    </a:prstClr>
                  </a:outerShdw>
                </a:effectLst>
                <a:latin typeface="Arial"/>
                <a:cs typeface="Arial"/>
              </a:rPr>
              <a:t>QUESTIONS</a:t>
            </a:r>
            <a:endParaRPr lang="en-US" b="1" dirty="0">
              <a:solidFill>
                <a:schemeClr val="bg1"/>
              </a:solidFill>
              <a:effectLst>
                <a:outerShdw blurRad="50800" dist="38100" dir="2700000" algn="tl" rotWithShape="0">
                  <a:prstClr val="black">
                    <a:alpha val="50000"/>
                  </a:prstClr>
                </a:outerShdw>
              </a:effectLst>
              <a:latin typeface="Arial"/>
              <a:cs typeface="Arial"/>
            </a:endParaRPr>
          </a:p>
        </p:txBody>
      </p:sp>
      <p:sp>
        <p:nvSpPr>
          <p:cNvPr id="3" name="Content Placeholder 2"/>
          <p:cNvSpPr>
            <a:spLocks noGrp="1"/>
          </p:cNvSpPr>
          <p:nvPr>
            <p:ph idx="1"/>
          </p:nvPr>
        </p:nvSpPr>
        <p:spPr>
          <a:xfrm>
            <a:off x="457200" y="1600200"/>
            <a:ext cx="6468701" cy="4525963"/>
          </a:xfrm>
        </p:spPr>
        <p:txBody>
          <a:bodyPr/>
          <a:lstStyle/>
          <a:p>
            <a:r>
              <a:rPr lang="en-US" dirty="0" smtClean="0">
                <a:solidFill>
                  <a:srgbClr val="0000FF"/>
                </a:solidFill>
                <a:effectLst>
                  <a:outerShdw blurRad="50800" dist="38100" dir="2700000" algn="tl" rotWithShape="0">
                    <a:prstClr val="black">
                      <a:alpha val="50000"/>
                    </a:prstClr>
                  </a:outerShdw>
                </a:effectLst>
              </a:rPr>
              <a:t>Lola Langley, C.P.M., CPPO</a:t>
            </a:r>
            <a:br>
              <a:rPr lang="en-US" dirty="0" smtClean="0">
                <a:solidFill>
                  <a:srgbClr val="0000FF"/>
                </a:solidFill>
                <a:effectLst>
                  <a:outerShdw blurRad="50800" dist="38100" dir="2700000" algn="tl" rotWithShape="0">
                    <a:prstClr val="black">
                      <a:alpha val="50000"/>
                    </a:prstClr>
                  </a:outerShdw>
                </a:effectLst>
              </a:rPr>
            </a:br>
            <a:r>
              <a:rPr lang="en-US" sz="1800" dirty="0" smtClean="0"/>
              <a:t>Arkansas State University-Jonesboro</a:t>
            </a:r>
            <a:br>
              <a:rPr lang="en-US" sz="1800" dirty="0" smtClean="0"/>
            </a:br>
            <a:r>
              <a:rPr lang="en-US" sz="1800" dirty="0" smtClean="0">
                <a:hlinkClick r:id="rId2"/>
              </a:rPr>
              <a:t>llangley@astate.edu</a:t>
            </a:r>
            <a:r>
              <a:rPr lang="en-US" sz="1800" dirty="0" smtClean="0"/>
              <a:t/>
            </a:r>
            <a:br>
              <a:rPr lang="en-US" sz="1800" dirty="0" smtClean="0"/>
            </a:br>
            <a:r>
              <a:rPr lang="en-US" sz="1800" dirty="0" smtClean="0"/>
              <a:t>870-972-2028</a:t>
            </a:r>
          </a:p>
          <a:p>
            <a:endParaRPr lang="en-US" sz="1800" dirty="0" smtClean="0"/>
          </a:p>
          <a:p>
            <a:pPr>
              <a:spcBef>
                <a:spcPts val="1968"/>
              </a:spcBef>
            </a:pPr>
            <a:r>
              <a:rPr lang="en-US" dirty="0" smtClean="0">
                <a:solidFill>
                  <a:srgbClr val="0000FF"/>
                </a:solidFill>
                <a:effectLst>
                  <a:outerShdw blurRad="50800" dist="38100" dir="2700000" algn="tl" rotWithShape="0">
                    <a:prstClr val="black">
                      <a:alpha val="50000"/>
                    </a:prstClr>
                  </a:outerShdw>
                </a:effectLst>
              </a:rPr>
              <a:t>Doris Rush</a:t>
            </a:r>
            <a:r>
              <a:rPr lang="en-US" dirty="0">
                <a:solidFill>
                  <a:srgbClr val="0000FF"/>
                </a:solidFill>
                <a:effectLst>
                  <a:outerShdw blurRad="50800" dist="38100" dir="2700000" algn="tl" rotWithShape="0">
                    <a:prstClr val="black">
                      <a:alpha val="50000"/>
                    </a:prstClr>
                  </a:outerShdw>
                </a:effectLst>
              </a:rPr>
              <a:t/>
            </a:r>
            <a:br>
              <a:rPr lang="en-US" dirty="0">
                <a:solidFill>
                  <a:srgbClr val="0000FF"/>
                </a:solidFill>
                <a:effectLst>
                  <a:outerShdw blurRad="50800" dist="38100" dir="2700000" algn="tl" rotWithShape="0">
                    <a:prstClr val="black">
                      <a:alpha val="50000"/>
                    </a:prstClr>
                  </a:outerShdw>
                </a:effectLst>
              </a:rPr>
            </a:br>
            <a:r>
              <a:rPr lang="en-US" sz="1800" dirty="0" smtClean="0"/>
              <a:t>Department of Workforce Services</a:t>
            </a:r>
            <a:br>
              <a:rPr lang="en-US" sz="1800" dirty="0" smtClean="0"/>
            </a:br>
            <a:r>
              <a:rPr lang="en-US" sz="1800" dirty="0" smtClean="0">
                <a:hlinkClick r:id="rId3"/>
              </a:rPr>
              <a:t>Doris.Rush@arkansas.gov</a:t>
            </a:r>
            <a:r>
              <a:rPr lang="en-US" sz="1800" dirty="0" smtClean="0"/>
              <a:t/>
            </a:r>
            <a:br>
              <a:rPr lang="en-US" sz="1800" dirty="0" smtClean="0"/>
            </a:br>
            <a:r>
              <a:rPr lang="en-US" sz="1800" dirty="0" smtClean="0"/>
              <a:t>501-682-3731</a:t>
            </a:r>
          </a:p>
        </p:txBody>
      </p:sp>
      <p:pic>
        <p:nvPicPr>
          <p:cNvPr id="1027" name="Picture 3" descr="C:\Users\lglasco\AppData\Local\Microsoft\Windows\Temporary Internet Files\Content.IE5\S8R9IJQ4\MP90040182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6503" y="2167625"/>
            <a:ext cx="2688364" cy="4030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5082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14340" name="Rectangle 4"/>
          <p:cNvSpPr>
            <a:spLocks noGrp="1" noChangeArrowheads="1"/>
          </p:cNvSpPr>
          <p:nvPr/>
        </p:nvSpPr>
        <p:spPr bwMode="auto">
          <a:xfrm>
            <a:off x="481013" y="1653988"/>
            <a:ext cx="81819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endParaRPr lang="en-US" sz="3600" dirty="0">
              <a:latin typeface="Calibri" pitchFamily="34" charset="0"/>
            </a:endParaRPr>
          </a:p>
        </p:txBody>
      </p:sp>
      <p:sp>
        <p:nvSpPr>
          <p:cNvPr id="2" name="Rectangle 1"/>
          <p:cNvSpPr/>
          <p:nvPr/>
        </p:nvSpPr>
        <p:spPr>
          <a:xfrm>
            <a:off x="-53746" y="1783558"/>
            <a:ext cx="9144000" cy="3785652"/>
          </a:xfrm>
          <a:prstGeom prst="rect">
            <a:avLst/>
          </a:prstGeom>
        </p:spPr>
        <p:txBody>
          <a:bodyPr wrap="square">
            <a:spAutoFit/>
          </a:bodyPr>
          <a:lstStyle/>
          <a:p>
            <a:pPr algn="ctr"/>
            <a:r>
              <a:rPr lang="en-US" sz="4800" b="1" dirty="0">
                <a:ln>
                  <a:solidFill>
                    <a:schemeClr val="tx1"/>
                  </a:solidFill>
                </a:ln>
                <a:solidFill>
                  <a:schemeClr val="bg2"/>
                </a:solidFill>
              </a:rPr>
              <a:t>Arkansas Procurement Assistance </a:t>
            </a:r>
            <a:r>
              <a:rPr lang="en-US" sz="4800" b="1" dirty="0" smtClean="0">
                <a:ln>
                  <a:solidFill>
                    <a:schemeClr val="tx1"/>
                  </a:solidFill>
                </a:ln>
                <a:solidFill>
                  <a:schemeClr val="bg2"/>
                </a:solidFill>
              </a:rPr>
              <a:t>Center</a:t>
            </a:r>
          </a:p>
          <a:p>
            <a:pPr algn="ctr"/>
            <a:endParaRPr lang="en-US" sz="4800" b="1" dirty="0" smtClean="0">
              <a:ln>
                <a:solidFill>
                  <a:schemeClr val="tx1"/>
                </a:solidFill>
              </a:ln>
              <a:solidFill>
                <a:schemeClr val="bg2"/>
              </a:solidFill>
            </a:endParaRPr>
          </a:p>
          <a:p>
            <a:pPr algn="ctr"/>
            <a:r>
              <a:rPr lang="en-US" sz="4800" b="1" dirty="0" smtClean="0">
                <a:ln>
                  <a:solidFill>
                    <a:schemeClr val="tx1"/>
                  </a:solidFill>
                </a:ln>
                <a:solidFill>
                  <a:schemeClr val="bg2"/>
                </a:solidFill>
              </a:rPr>
              <a:t>Office of State Procurement</a:t>
            </a:r>
          </a:p>
          <a:p>
            <a:pPr algn="ctr"/>
            <a:r>
              <a:rPr lang="en-US" sz="4800" b="1" dirty="0" smtClean="0">
                <a:ln>
                  <a:solidFill>
                    <a:schemeClr val="tx1"/>
                  </a:solidFill>
                </a:ln>
                <a:solidFill>
                  <a:schemeClr val="bg2"/>
                </a:solidFill>
              </a:rPr>
              <a:t>Monthly Forum</a:t>
            </a:r>
            <a:endParaRPr lang="en-US" sz="4800" b="1" dirty="0">
              <a:ln>
                <a:solidFill>
                  <a:schemeClr val="tx1"/>
                </a:solidFill>
              </a:ln>
              <a:solidFill>
                <a:schemeClr val="bg2"/>
              </a:solidFill>
            </a:endParaRPr>
          </a:p>
        </p:txBody>
      </p:sp>
      <p:sp>
        <p:nvSpPr>
          <p:cNvPr id="4" name="TextBox 3"/>
          <p:cNvSpPr txBox="1"/>
          <p:nvPr/>
        </p:nvSpPr>
        <p:spPr>
          <a:xfrm>
            <a:off x="1627093" y="6125597"/>
            <a:ext cx="5663743" cy="584775"/>
          </a:xfrm>
          <a:prstGeom prst="rect">
            <a:avLst/>
          </a:prstGeom>
          <a:noFill/>
        </p:spPr>
        <p:txBody>
          <a:bodyPr wrap="square" rtlCol="0">
            <a:spAutoFit/>
          </a:bodyPr>
          <a:lstStyle/>
          <a:p>
            <a:pPr algn="ctr"/>
            <a:r>
              <a:rPr lang="en-US" sz="3200" b="1" dirty="0" smtClean="0">
                <a:solidFill>
                  <a:schemeClr val="accent1"/>
                </a:solidFill>
              </a:rPr>
              <a:t>March 14, 2013</a:t>
            </a:r>
            <a:endParaRPr lang="en-US" sz="3200" b="1" dirty="0">
              <a:solidFill>
                <a:schemeClr val="accent1"/>
              </a:solidFill>
            </a:endParaRPr>
          </a:p>
        </p:txBody>
      </p:sp>
    </p:spTree>
    <p:extLst>
      <p:ext uri="{BB962C8B-B14F-4D97-AF65-F5344CB8AC3E}">
        <p14:creationId xmlns:p14="http://schemas.microsoft.com/office/powerpoint/2010/main" val="1689513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69933"/>
            <a:ext cx="8229600" cy="784770"/>
          </a:xfrm>
        </p:spPr>
        <p:txBody>
          <a:bodyPr>
            <a:normAutofit/>
          </a:bodyPr>
          <a:lstStyle/>
          <a:p>
            <a:pPr algn="ctr"/>
            <a:r>
              <a:rPr lang="en-US" sz="3600" b="1" dirty="0" smtClean="0"/>
              <a:t>What is APAC?</a:t>
            </a:r>
            <a:endParaRPr lang="en-US" sz="3600" b="1" dirty="0"/>
          </a:p>
        </p:txBody>
      </p:sp>
      <p:sp>
        <p:nvSpPr>
          <p:cNvPr id="3" name="Content Placeholder 2"/>
          <p:cNvSpPr>
            <a:spLocks noGrp="1"/>
          </p:cNvSpPr>
          <p:nvPr>
            <p:ph idx="1"/>
          </p:nvPr>
        </p:nvSpPr>
        <p:spPr/>
        <p:txBody>
          <a:bodyPr>
            <a:normAutofit/>
          </a:bodyPr>
          <a:lstStyle/>
          <a:p>
            <a:pPr marL="0" indent="0">
              <a:buNone/>
            </a:pPr>
            <a:r>
              <a:rPr lang="en-US" dirty="0"/>
              <a:t>“The Arkansas Procurement Assistance Center, which serves as a Procurement Technical Assistance Center (PTAC), is funded in part through a cooperative agreement from the Department of Defense (DOD) through a program that is administered by the Defense Logistics Agency (DLA). The content of any written materials or verbal communications of the PTAC does not necessarily reflect the official views of or imply endorsement by DOD or DLA.”</a:t>
            </a:r>
          </a:p>
          <a:p>
            <a:endParaRPr lang="en-US" dirty="0"/>
          </a:p>
        </p:txBody>
      </p:sp>
    </p:spTree>
    <p:extLst>
      <p:ext uri="{BB962C8B-B14F-4D97-AF65-F5344CB8AC3E}">
        <p14:creationId xmlns:p14="http://schemas.microsoft.com/office/powerpoint/2010/main" val="2828602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95806"/>
            <a:ext cx="8229600" cy="779930"/>
          </a:xfrm>
        </p:spPr>
        <p:txBody>
          <a:bodyPr>
            <a:normAutofit/>
          </a:bodyPr>
          <a:lstStyle/>
          <a:p>
            <a:pPr algn="ctr"/>
            <a:r>
              <a:rPr lang="en-US" sz="3600" b="1" dirty="0" smtClean="0"/>
              <a:t>APAC Team</a:t>
            </a:r>
            <a:endParaRPr lang="en-US" sz="3600" b="1" dirty="0"/>
          </a:p>
        </p:txBody>
      </p:sp>
      <p:sp>
        <p:nvSpPr>
          <p:cNvPr id="3" name="Content Placeholder 2"/>
          <p:cNvSpPr>
            <a:spLocks noGrp="1"/>
          </p:cNvSpPr>
          <p:nvPr>
            <p:ph idx="1"/>
          </p:nvPr>
        </p:nvSpPr>
        <p:spPr>
          <a:xfrm>
            <a:off x="457200" y="1275736"/>
            <a:ext cx="8229600" cy="4709160"/>
          </a:xfrm>
        </p:spPr>
        <p:txBody>
          <a:bodyPr>
            <a:normAutofit fontScale="92500" lnSpcReduction="10000"/>
          </a:bodyPr>
          <a:lstStyle/>
          <a:p>
            <a:pPr marL="914400" indent="-457200"/>
            <a:r>
              <a:rPr lang="en-US" dirty="0" smtClean="0"/>
              <a:t>David Jerome, Director</a:t>
            </a:r>
          </a:p>
          <a:p>
            <a:pPr marL="914400" indent="-457200"/>
            <a:r>
              <a:rPr lang="en-US" dirty="0" smtClean="0"/>
              <a:t>Jan Rogers, Administrative Specialist</a:t>
            </a:r>
          </a:p>
          <a:p>
            <a:pPr marL="914400" indent="-457200"/>
            <a:r>
              <a:rPr lang="en-US" dirty="0" smtClean="0"/>
              <a:t>Nicole  Dawson, Administrative Specialist</a:t>
            </a:r>
          </a:p>
          <a:p>
            <a:pPr marL="914400" indent="-457200"/>
            <a:r>
              <a:rPr lang="en-US" dirty="0" smtClean="0"/>
              <a:t>Delbert Taylor, Program Associate</a:t>
            </a:r>
          </a:p>
          <a:p>
            <a:pPr marL="914400" indent="-457200"/>
            <a:r>
              <a:rPr lang="en-US" dirty="0" smtClean="0"/>
              <a:t>Ray Blevins, Program Associate</a:t>
            </a:r>
          </a:p>
          <a:p>
            <a:pPr marL="914400" indent="-457200"/>
            <a:r>
              <a:rPr lang="en-US" dirty="0" smtClean="0"/>
              <a:t>Max Franks, Program Associate</a:t>
            </a:r>
          </a:p>
          <a:p>
            <a:pPr marL="914400" indent="-457200"/>
            <a:r>
              <a:rPr lang="en-US" dirty="0" smtClean="0"/>
              <a:t>Bobby Hall, </a:t>
            </a:r>
          </a:p>
          <a:p>
            <a:pPr marL="914400" indent="-457200">
              <a:buNone/>
            </a:pPr>
            <a:r>
              <a:rPr lang="en-US" dirty="0"/>
              <a:t> </a:t>
            </a:r>
            <a:r>
              <a:rPr lang="en-US" dirty="0" smtClean="0"/>
              <a:t>     District Coordinator – Delta</a:t>
            </a:r>
          </a:p>
          <a:p>
            <a:pPr marL="914400" indent="-457200"/>
            <a:r>
              <a:rPr lang="en-US" dirty="0" smtClean="0"/>
              <a:t>Kim Magee, </a:t>
            </a:r>
          </a:p>
          <a:p>
            <a:pPr marL="914400" indent="-457200">
              <a:buNone/>
            </a:pPr>
            <a:r>
              <a:rPr lang="en-US" dirty="0" smtClean="0"/>
              <a:t>      District Coordinator – Ouachita</a:t>
            </a:r>
          </a:p>
          <a:p>
            <a:pPr marL="914400" indent="-457200"/>
            <a:r>
              <a:rPr lang="en-US" dirty="0" smtClean="0"/>
              <a:t>Dr. Stacey McCullough, </a:t>
            </a:r>
          </a:p>
          <a:p>
            <a:pPr marL="914400" indent="-457200">
              <a:buNone/>
            </a:pPr>
            <a:r>
              <a:rPr lang="en-US" dirty="0" smtClean="0"/>
              <a:t>      District Coordinator - Ozark</a:t>
            </a:r>
          </a:p>
          <a:p>
            <a:pPr marL="137160" indent="0">
              <a:buNone/>
            </a:pPr>
            <a:endParaRPr lang="en-US" dirty="0"/>
          </a:p>
        </p:txBody>
      </p:sp>
    </p:spTree>
    <p:extLst>
      <p:ext uri="{BB962C8B-B14F-4D97-AF65-F5344CB8AC3E}">
        <p14:creationId xmlns:p14="http://schemas.microsoft.com/office/powerpoint/2010/main" val="1024857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8565" y="389965"/>
            <a:ext cx="8229600" cy="936813"/>
          </a:xfrm>
        </p:spPr>
        <p:txBody>
          <a:bodyPr>
            <a:normAutofit/>
          </a:bodyPr>
          <a:lstStyle/>
          <a:p>
            <a:pPr algn="ctr"/>
            <a:r>
              <a:rPr lang="en-US" sz="3600" b="1" dirty="0" smtClean="0"/>
              <a:t>Ray Blevins: Program Associate</a:t>
            </a:r>
            <a:endParaRPr lang="en-US" sz="3600" b="1" dirty="0"/>
          </a:p>
        </p:txBody>
      </p:sp>
      <p:pic>
        <p:nvPicPr>
          <p:cNvPr id="1026" name="Picture 2" descr="C:\Users\djerome\Pictures\RayBlevins.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8565" y="1523999"/>
            <a:ext cx="3089834" cy="45809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14800" y="1524000"/>
            <a:ext cx="5081263" cy="5078313"/>
          </a:xfrm>
          <a:prstGeom prst="rect">
            <a:avLst/>
          </a:prstGeom>
          <a:noFill/>
        </p:spPr>
        <p:txBody>
          <a:bodyPr wrap="none" rtlCol="0">
            <a:spAutoFit/>
          </a:bodyPr>
          <a:lstStyle/>
          <a:p>
            <a:pPr marL="285750" indent="-285750">
              <a:buFont typeface="Arial" pitchFamily="34" charset="0"/>
              <a:buChar char="•"/>
            </a:pPr>
            <a:r>
              <a:rPr lang="en-US" b="1" dirty="0" smtClean="0"/>
              <a:t>United States Air Force Veteran</a:t>
            </a:r>
          </a:p>
          <a:p>
            <a:pPr marL="285750" indent="-285750">
              <a:buFont typeface="Arial" pitchFamily="34" charset="0"/>
              <a:buChar char="•"/>
            </a:pPr>
            <a:r>
              <a:rPr lang="en-US" b="1" dirty="0" smtClean="0"/>
              <a:t>Senior Level Contracting Officer ,</a:t>
            </a:r>
          </a:p>
          <a:p>
            <a:r>
              <a:rPr lang="en-US" b="1" dirty="0" smtClean="0"/>
              <a:t>      United States Air Force (civilian).</a:t>
            </a:r>
          </a:p>
          <a:p>
            <a:pPr marL="285750" indent="-285750">
              <a:buFont typeface="Arial" pitchFamily="34" charset="0"/>
              <a:buChar char="•"/>
            </a:pPr>
            <a:r>
              <a:rPr lang="en-US" b="1" dirty="0" smtClean="0"/>
              <a:t>Small Business Specialist, United States </a:t>
            </a:r>
          </a:p>
          <a:p>
            <a:pPr indent="228600"/>
            <a:r>
              <a:rPr lang="en-US" b="1" dirty="0"/>
              <a:t> </a:t>
            </a:r>
            <a:r>
              <a:rPr lang="en-US" b="1" dirty="0" smtClean="0"/>
              <a:t> Air Force (civilian).</a:t>
            </a:r>
          </a:p>
          <a:p>
            <a:pPr marL="285750" indent="-285750">
              <a:buFont typeface="Arial" pitchFamily="34" charset="0"/>
              <a:buChar char="•"/>
            </a:pPr>
            <a:r>
              <a:rPr lang="en-US" b="1" dirty="0" smtClean="0"/>
              <a:t>Private Consultant, specializing in 8(a),</a:t>
            </a:r>
          </a:p>
          <a:p>
            <a:r>
              <a:rPr lang="en-US" b="1" dirty="0"/>
              <a:t> </a:t>
            </a:r>
            <a:r>
              <a:rPr lang="en-US" b="1" dirty="0" smtClean="0"/>
              <a:t>     Service Disabled Veteran Programs, </a:t>
            </a:r>
          </a:p>
          <a:p>
            <a:r>
              <a:rPr lang="en-US" b="1" dirty="0" smtClean="0"/>
              <a:t>      HubZone, proposal development , </a:t>
            </a:r>
          </a:p>
          <a:p>
            <a:r>
              <a:rPr lang="en-US" b="1" dirty="0"/>
              <a:t> </a:t>
            </a:r>
            <a:r>
              <a:rPr lang="en-US" b="1" dirty="0" smtClean="0"/>
              <a:t>     and registering businesses for </a:t>
            </a:r>
          </a:p>
          <a:p>
            <a:r>
              <a:rPr lang="en-US" b="1" dirty="0"/>
              <a:t> </a:t>
            </a:r>
            <a:r>
              <a:rPr lang="en-US" b="1" dirty="0" smtClean="0"/>
              <a:t>     government contract work.</a:t>
            </a:r>
          </a:p>
          <a:p>
            <a:pPr marL="285750" indent="-285750">
              <a:buFont typeface="Arial" pitchFamily="34" charset="0"/>
              <a:buChar char="•"/>
            </a:pPr>
            <a:r>
              <a:rPr lang="en-US" b="1" dirty="0" smtClean="0"/>
              <a:t>Numerous Contract Management Awards</a:t>
            </a:r>
          </a:p>
          <a:p>
            <a:pPr marL="285750" indent="-285750">
              <a:buFont typeface="Arial" pitchFamily="34" charset="0"/>
              <a:buChar char="•"/>
            </a:pPr>
            <a:r>
              <a:rPr lang="en-US" b="1" dirty="0"/>
              <a:t>Level III Certified Acquisition Professional</a:t>
            </a:r>
          </a:p>
          <a:p>
            <a:pPr marL="285750" indent="-285750">
              <a:buFont typeface="Arial" pitchFamily="34" charset="0"/>
              <a:buChar char="•"/>
            </a:pPr>
            <a:r>
              <a:rPr lang="en-US" b="1" dirty="0" smtClean="0"/>
              <a:t>B.S. Business Administration, University</a:t>
            </a:r>
          </a:p>
          <a:p>
            <a:r>
              <a:rPr lang="en-US" b="1" dirty="0"/>
              <a:t> </a:t>
            </a:r>
            <a:r>
              <a:rPr lang="en-US" b="1" dirty="0" smtClean="0"/>
              <a:t>    of South Carolina</a:t>
            </a:r>
          </a:p>
          <a:p>
            <a:pPr marL="285750" indent="-285750">
              <a:buFont typeface="Arial" pitchFamily="34" charset="0"/>
              <a:buChar char="•"/>
            </a:pPr>
            <a:r>
              <a:rPr lang="en-US" b="1" dirty="0" smtClean="0"/>
              <a:t>M.B.A., Touro University  International, </a:t>
            </a:r>
          </a:p>
          <a:p>
            <a:pPr marL="342900" indent="-57150"/>
            <a:r>
              <a:rPr lang="en-US" b="1" dirty="0"/>
              <a:t> </a:t>
            </a:r>
            <a:r>
              <a:rPr lang="en-US" b="1" dirty="0" smtClean="0"/>
              <a:t>Cyprus, CA.</a:t>
            </a:r>
          </a:p>
          <a:p>
            <a:r>
              <a:rPr lang="en-US" dirty="0" smtClean="0"/>
              <a:t>   </a:t>
            </a:r>
          </a:p>
          <a:p>
            <a:endParaRPr lang="en-US" dirty="0"/>
          </a:p>
        </p:txBody>
      </p:sp>
    </p:spTree>
    <p:extLst>
      <p:ext uri="{BB962C8B-B14F-4D97-AF65-F5344CB8AC3E}">
        <p14:creationId xmlns:p14="http://schemas.microsoft.com/office/powerpoint/2010/main" val="1092281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1488" y="547594"/>
            <a:ext cx="8229600" cy="755650"/>
          </a:xfrm>
        </p:spPr>
        <p:txBody>
          <a:bodyPr>
            <a:normAutofit/>
          </a:bodyPr>
          <a:lstStyle/>
          <a:p>
            <a:pPr algn="ctr" fontAlgn="auto">
              <a:spcAft>
                <a:spcPts val="0"/>
              </a:spcAft>
              <a:defRPr/>
            </a:pPr>
            <a:r>
              <a:rPr lang="en-US" sz="3600" b="1" dirty="0" smtClean="0"/>
              <a:t>Max Franks: Program Associate</a:t>
            </a:r>
            <a:endParaRPr lang="en-US" sz="3600" b="1" dirty="0"/>
          </a:p>
        </p:txBody>
      </p:sp>
      <p:pic>
        <p:nvPicPr>
          <p:cNvPr id="9219" name="Picture 2"/>
          <p:cNvPicPr>
            <a:picLocks noChangeAspect="1" noChangeArrowheads="1"/>
          </p:cNvPicPr>
          <p:nvPr/>
        </p:nvPicPr>
        <p:blipFill>
          <a:blip r:embed="rId3"/>
          <a:srcRect/>
          <a:stretch>
            <a:fillRect/>
          </a:stretch>
        </p:blipFill>
        <p:spPr bwMode="auto">
          <a:xfrm>
            <a:off x="471488" y="1504950"/>
            <a:ext cx="3009900" cy="4572000"/>
          </a:xfrm>
          <a:prstGeom prst="rect">
            <a:avLst/>
          </a:prstGeom>
          <a:noFill/>
          <a:ln w="9525">
            <a:noFill/>
            <a:miter lim="800000"/>
            <a:headEnd/>
            <a:tailEnd/>
          </a:ln>
          <a:effectLst>
            <a:outerShdw dist="35921" dir="2700000" algn="ctr" rotWithShape="0">
              <a:schemeClr val="bg2"/>
            </a:outerShdw>
          </a:effectLst>
        </p:spPr>
      </p:pic>
      <p:sp>
        <p:nvSpPr>
          <p:cNvPr id="4" name="TextBox 3"/>
          <p:cNvSpPr txBox="1"/>
          <p:nvPr/>
        </p:nvSpPr>
        <p:spPr>
          <a:xfrm>
            <a:off x="3819525" y="1504950"/>
            <a:ext cx="5332413" cy="4246563"/>
          </a:xfrm>
          <a:prstGeom prst="rect">
            <a:avLst/>
          </a:prstGeom>
          <a:noFill/>
        </p:spPr>
        <p:txBody>
          <a:bodyPr wrap="none">
            <a:spAutoFit/>
          </a:bodyPr>
          <a:lstStyle/>
          <a:p>
            <a:pPr marL="285750" indent="-285750">
              <a:buFont typeface="Arial" pitchFamily="34" charset="0"/>
              <a:buChar char="•"/>
              <a:defRPr/>
            </a:pPr>
            <a:r>
              <a:rPr lang="en-US" b="1" dirty="0"/>
              <a:t>Over 11 years of Procurement Technical</a:t>
            </a:r>
          </a:p>
          <a:p>
            <a:pPr>
              <a:defRPr/>
            </a:pPr>
            <a:r>
              <a:rPr lang="en-US" b="1" dirty="0"/>
              <a:t>      Assistance Center experience</a:t>
            </a:r>
          </a:p>
          <a:p>
            <a:pPr marL="285750" indent="-285750">
              <a:buFont typeface="Arial" pitchFamily="34" charset="0"/>
              <a:buChar char="•"/>
              <a:defRPr/>
            </a:pPr>
            <a:r>
              <a:rPr lang="en-US" b="1" dirty="0"/>
              <a:t>Over 15 years of experience working with</a:t>
            </a:r>
          </a:p>
          <a:p>
            <a:pPr>
              <a:defRPr/>
            </a:pPr>
            <a:r>
              <a:rPr lang="en-US" b="1" dirty="0"/>
              <a:t>      small businesses (consulting, counseling</a:t>
            </a:r>
          </a:p>
          <a:p>
            <a:pPr>
              <a:defRPr/>
            </a:pPr>
            <a:r>
              <a:rPr lang="en-US" b="1" dirty="0"/>
              <a:t>      and certification)</a:t>
            </a:r>
          </a:p>
          <a:p>
            <a:pPr marL="285750" indent="-285750">
              <a:buFont typeface="Arial" pitchFamily="34" charset="0"/>
              <a:buChar char="•"/>
              <a:defRPr/>
            </a:pPr>
            <a:r>
              <a:rPr lang="en-US" b="1" dirty="0"/>
              <a:t>Over 26 years experience in private sector</a:t>
            </a:r>
          </a:p>
          <a:p>
            <a:pPr>
              <a:defRPr/>
            </a:pPr>
            <a:r>
              <a:rPr lang="en-US" b="1" dirty="0"/>
              <a:t>      management</a:t>
            </a:r>
          </a:p>
          <a:p>
            <a:pPr marL="285750" indent="-285750">
              <a:buFont typeface="Arial" pitchFamily="34" charset="0"/>
              <a:buChar char="•"/>
              <a:defRPr/>
            </a:pPr>
            <a:r>
              <a:rPr lang="en-US" b="1" dirty="0"/>
              <a:t>Past Regional Director, Association of</a:t>
            </a:r>
          </a:p>
          <a:p>
            <a:pPr>
              <a:defRPr/>
            </a:pPr>
            <a:r>
              <a:rPr lang="en-US" b="1" dirty="0"/>
              <a:t>      Procurement Technical Assistance Centers</a:t>
            </a:r>
          </a:p>
          <a:p>
            <a:pPr marL="285750" indent="-285750">
              <a:buFont typeface="Arial" pitchFamily="34" charset="0"/>
              <a:buChar char="•"/>
              <a:defRPr/>
            </a:pPr>
            <a:r>
              <a:rPr lang="en-US" b="1" dirty="0"/>
              <a:t>Member, National Contract Management</a:t>
            </a:r>
          </a:p>
          <a:p>
            <a:pPr>
              <a:defRPr/>
            </a:pPr>
            <a:r>
              <a:rPr lang="en-US" b="1" dirty="0"/>
              <a:t>      Association</a:t>
            </a:r>
          </a:p>
          <a:p>
            <a:pPr marL="285750" indent="-285750">
              <a:buFont typeface="Arial" pitchFamily="34" charset="0"/>
              <a:buChar char="•"/>
              <a:defRPr/>
            </a:pPr>
            <a:r>
              <a:rPr lang="en-US" b="1" dirty="0"/>
              <a:t>Associates Degree, Business and </a:t>
            </a:r>
          </a:p>
          <a:p>
            <a:pPr>
              <a:defRPr/>
            </a:pPr>
            <a:r>
              <a:rPr lang="en-US" b="1" dirty="0"/>
              <a:t>      Accounting, Crowder College, Neosho, MO.</a:t>
            </a:r>
          </a:p>
          <a:p>
            <a:pPr marL="285750" indent="-285750">
              <a:buFont typeface="Arial" pitchFamily="34" charset="0"/>
              <a:buChar char="•"/>
              <a:defRPr/>
            </a:pPr>
            <a:r>
              <a:rPr lang="en-US" b="1" dirty="0"/>
              <a:t>B.A., Business Administration, Missouri</a:t>
            </a:r>
          </a:p>
          <a:p>
            <a:pPr>
              <a:defRPr/>
            </a:pPr>
            <a:r>
              <a:rPr lang="en-US" b="1" dirty="0"/>
              <a:t>      Southern State University, Joplin</a:t>
            </a:r>
          </a:p>
        </p:txBody>
      </p:sp>
    </p:spTree>
    <p:extLst>
      <p:ext uri="{BB962C8B-B14F-4D97-AF65-F5344CB8AC3E}">
        <p14:creationId xmlns:p14="http://schemas.microsoft.com/office/powerpoint/2010/main" val="1769791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69933"/>
            <a:ext cx="8229600" cy="784770"/>
          </a:xfrm>
        </p:spPr>
        <p:txBody>
          <a:bodyPr>
            <a:normAutofit/>
          </a:bodyPr>
          <a:lstStyle/>
          <a:p>
            <a:pPr algn="ctr"/>
            <a:r>
              <a:rPr lang="en-US" sz="3600" b="1" dirty="0" smtClean="0"/>
              <a:t>Delbert Taylor: Program Associate</a:t>
            </a:r>
            <a:endParaRPr lang="en-US" sz="3600" b="1" dirty="0"/>
          </a:p>
        </p:txBody>
      </p:sp>
      <p:sp>
        <p:nvSpPr>
          <p:cNvPr id="4" name="TextBox 3"/>
          <p:cNvSpPr txBox="1"/>
          <p:nvPr/>
        </p:nvSpPr>
        <p:spPr>
          <a:xfrm>
            <a:off x="4114800" y="1524000"/>
            <a:ext cx="4820679" cy="4524315"/>
          </a:xfrm>
          <a:prstGeom prst="rect">
            <a:avLst/>
          </a:prstGeom>
          <a:noFill/>
        </p:spPr>
        <p:txBody>
          <a:bodyPr wrap="none" rtlCol="0">
            <a:spAutoFit/>
          </a:bodyPr>
          <a:lstStyle/>
          <a:p>
            <a:pPr marL="285750" indent="-285750">
              <a:buFont typeface="Arial" pitchFamily="34" charset="0"/>
              <a:buChar char="•"/>
            </a:pPr>
            <a:r>
              <a:rPr lang="en-US" b="1" dirty="0" smtClean="0"/>
              <a:t>United States Air Force Veteran</a:t>
            </a:r>
          </a:p>
          <a:p>
            <a:pPr marL="285750" indent="-285750">
              <a:buFont typeface="Arial" pitchFamily="34" charset="0"/>
              <a:buChar char="•"/>
            </a:pPr>
            <a:r>
              <a:rPr lang="en-US" b="1" dirty="0" smtClean="0"/>
              <a:t>APAC Counselor since 2000</a:t>
            </a:r>
          </a:p>
          <a:p>
            <a:pPr marL="285750" indent="-285750">
              <a:buFont typeface="Arial" pitchFamily="34" charset="0"/>
              <a:buChar char="•"/>
            </a:pPr>
            <a:r>
              <a:rPr lang="en-US" b="1" dirty="0" smtClean="0"/>
              <a:t>Corporate Quality Control Manager</a:t>
            </a:r>
          </a:p>
          <a:p>
            <a:pPr marL="285750" indent="-285750">
              <a:buFont typeface="Arial" pitchFamily="34" charset="0"/>
              <a:buChar char="•"/>
            </a:pPr>
            <a:r>
              <a:rPr lang="en-US" b="1" dirty="0" smtClean="0"/>
              <a:t>Management and Computer Analyst </a:t>
            </a:r>
          </a:p>
          <a:p>
            <a:r>
              <a:rPr lang="en-US" b="1" dirty="0"/>
              <a:t> </a:t>
            </a:r>
            <a:r>
              <a:rPr lang="en-US" b="1" dirty="0" smtClean="0"/>
              <a:t>    at National Center for Toxicological </a:t>
            </a:r>
          </a:p>
          <a:p>
            <a:r>
              <a:rPr lang="en-US" b="1" dirty="0"/>
              <a:t> </a:t>
            </a:r>
            <a:r>
              <a:rPr lang="en-US" b="1" dirty="0" smtClean="0"/>
              <a:t>    Research (NCTR)</a:t>
            </a:r>
          </a:p>
          <a:p>
            <a:pPr marL="285750" indent="-285750">
              <a:buFont typeface="Arial" pitchFamily="34" charset="0"/>
              <a:buChar char="•"/>
            </a:pPr>
            <a:r>
              <a:rPr lang="en-US" b="1" dirty="0" smtClean="0"/>
              <a:t>Lead Systems Analyst at Booz, Allen &amp;</a:t>
            </a:r>
          </a:p>
          <a:p>
            <a:r>
              <a:rPr lang="en-US" b="1" dirty="0"/>
              <a:t> </a:t>
            </a:r>
            <a:r>
              <a:rPr lang="en-US" b="1" dirty="0" smtClean="0"/>
              <a:t>     Hamilton</a:t>
            </a:r>
          </a:p>
          <a:p>
            <a:pPr marL="285750" indent="-285750">
              <a:buFont typeface="Arial" pitchFamily="34" charset="0"/>
              <a:buChar char="•"/>
            </a:pPr>
            <a:r>
              <a:rPr lang="en-US" b="1" dirty="0" smtClean="0"/>
              <a:t>Deputy Director, Project Manager and </a:t>
            </a:r>
          </a:p>
          <a:p>
            <a:r>
              <a:rPr lang="en-US" b="1" dirty="0"/>
              <a:t> </a:t>
            </a:r>
            <a:r>
              <a:rPr lang="en-US" b="1" dirty="0" smtClean="0"/>
              <a:t>     Systems Engineer</a:t>
            </a:r>
          </a:p>
          <a:p>
            <a:pPr marL="285750" indent="-285750">
              <a:buFont typeface="Arial" pitchFamily="34" charset="0"/>
              <a:buChar char="•"/>
            </a:pPr>
            <a:r>
              <a:rPr lang="en-US" b="1" dirty="0" smtClean="0"/>
              <a:t>Bachelor or Science, East Central State</a:t>
            </a:r>
          </a:p>
          <a:p>
            <a:r>
              <a:rPr lang="en-US" b="1" dirty="0"/>
              <a:t> </a:t>
            </a:r>
            <a:r>
              <a:rPr lang="en-US" b="1" dirty="0" smtClean="0"/>
              <a:t>     University, Ada, Oklahoma</a:t>
            </a:r>
          </a:p>
          <a:p>
            <a:pPr marL="285750" indent="-285750">
              <a:buFont typeface="Arial" pitchFamily="34" charset="0"/>
              <a:buChar char="•"/>
            </a:pPr>
            <a:r>
              <a:rPr lang="en-US" b="1" dirty="0" smtClean="0"/>
              <a:t>Commissioned Officer, Officer Training </a:t>
            </a:r>
          </a:p>
          <a:p>
            <a:r>
              <a:rPr lang="en-US" b="1" dirty="0"/>
              <a:t> </a:t>
            </a:r>
            <a:r>
              <a:rPr lang="en-US" b="1" dirty="0" smtClean="0"/>
              <a:t>     School, U.S. Air Force</a:t>
            </a:r>
          </a:p>
          <a:p>
            <a:r>
              <a:rPr lang="en-US" dirty="0" smtClean="0"/>
              <a:t>   </a:t>
            </a:r>
          </a:p>
          <a:p>
            <a:endParaRPr lang="en-US" dirty="0"/>
          </a:p>
        </p:txBody>
      </p:sp>
      <p:sp>
        <p:nvSpPr>
          <p:cNvPr id="5" name="AutoShape 2" descr="https://zmail.uaex.edu/service/home/~/DelbertTaylor.jpg?auth=co&amp;loc=en_US&amp;id=2871&amp;part=2"/>
          <p:cNvSpPr>
            <a:spLocks noChangeAspect="1" noChangeArrowheads="1"/>
          </p:cNvSpPr>
          <p:nvPr/>
        </p:nvSpPr>
        <p:spPr bwMode="auto">
          <a:xfrm>
            <a:off x="63500" y="-136525"/>
            <a:ext cx="4429125" cy="6638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271" y="1600200"/>
            <a:ext cx="3012141" cy="4222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9258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83086" y="494944"/>
            <a:ext cx="7772400" cy="5584454"/>
          </a:xfrm>
        </p:spPr>
        <p:txBody>
          <a:bodyPr>
            <a:normAutofit/>
          </a:bodyPr>
          <a:lstStyle/>
          <a:p>
            <a:pPr algn="l">
              <a:lnSpc>
                <a:spcPct val="110000"/>
              </a:lnSpc>
            </a:pPr>
            <a:r>
              <a:rPr lang="en-US" sz="5400" b="1" dirty="0" smtClean="0">
                <a:solidFill>
                  <a:srgbClr val="0000FF"/>
                </a:solidFill>
                <a:effectLst>
                  <a:outerShdw blurRad="50800" dist="38100" dir="2700000" algn="tl" rotWithShape="0">
                    <a:prstClr val="black">
                      <a:alpha val="40000"/>
                    </a:prstClr>
                  </a:outerShdw>
                </a:effectLst>
                <a:latin typeface="Arial"/>
                <a:cs typeface="Arial"/>
              </a:rPr>
              <a:t>Creative </a:t>
            </a:r>
            <a:br>
              <a:rPr lang="en-US" sz="5400" b="1" dirty="0" smtClean="0">
                <a:solidFill>
                  <a:srgbClr val="0000FF"/>
                </a:solidFill>
                <a:effectLst>
                  <a:outerShdw blurRad="50800" dist="38100" dir="2700000" algn="tl" rotWithShape="0">
                    <a:prstClr val="black">
                      <a:alpha val="40000"/>
                    </a:prstClr>
                  </a:outerShdw>
                </a:effectLst>
                <a:latin typeface="Arial"/>
                <a:cs typeface="Arial"/>
              </a:rPr>
            </a:br>
            <a:r>
              <a:rPr lang="en-US" sz="5400" b="1" dirty="0" smtClean="0">
                <a:solidFill>
                  <a:srgbClr val="0000FF"/>
                </a:solidFill>
                <a:effectLst>
                  <a:outerShdw blurRad="50800" dist="38100" dir="2700000" algn="tl" rotWithShape="0">
                    <a:prstClr val="black">
                      <a:alpha val="40000"/>
                    </a:prstClr>
                  </a:outerShdw>
                </a:effectLst>
                <a:latin typeface="Arial"/>
                <a:cs typeface="Arial"/>
              </a:rPr>
              <a:t>Ways </a:t>
            </a:r>
            <a:br>
              <a:rPr lang="en-US" sz="5400" b="1" dirty="0" smtClean="0">
                <a:solidFill>
                  <a:srgbClr val="0000FF"/>
                </a:solidFill>
                <a:effectLst>
                  <a:outerShdw blurRad="50800" dist="38100" dir="2700000" algn="tl" rotWithShape="0">
                    <a:prstClr val="black">
                      <a:alpha val="40000"/>
                    </a:prstClr>
                  </a:outerShdw>
                </a:effectLst>
                <a:latin typeface="Arial"/>
                <a:cs typeface="Arial"/>
              </a:rPr>
            </a:br>
            <a:r>
              <a:rPr lang="en-US" sz="5400" b="1" dirty="0" smtClean="0">
                <a:solidFill>
                  <a:srgbClr val="0000FF"/>
                </a:solidFill>
                <a:effectLst>
                  <a:outerShdw blurRad="50800" dist="38100" dir="2700000" algn="tl" rotWithShape="0">
                    <a:prstClr val="black">
                      <a:alpha val="40000"/>
                    </a:prstClr>
                  </a:outerShdw>
                </a:effectLst>
                <a:latin typeface="Arial"/>
                <a:cs typeface="Arial"/>
              </a:rPr>
              <a:t>To Meet </a:t>
            </a:r>
            <a:br>
              <a:rPr lang="en-US" sz="5400" b="1" dirty="0" smtClean="0">
                <a:solidFill>
                  <a:srgbClr val="0000FF"/>
                </a:solidFill>
                <a:effectLst>
                  <a:outerShdw blurRad="50800" dist="38100" dir="2700000" algn="tl" rotWithShape="0">
                    <a:prstClr val="black">
                      <a:alpha val="40000"/>
                    </a:prstClr>
                  </a:outerShdw>
                </a:effectLst>
                <a:latin typeface="Arial"/>
                <a:cs typeface="Arial"/>
              </a:rPr>
            </a:br>
            <a:r>
              <a:rPr lang="en-US" sz="5400" b="1" dirty="0" smtClean="0">
                <a:solidFill>
                  <a:srgbClr val="0000FF"/>
                </a:solidFill>
                <a:effectLst>
                  <a:outerShdw blurRad="50800" dist="38100" dir="2700000" algn="tl" rotWithShape="0">
                    <a:prstClr val="black">
                      <a:alpha val="40000"/>
                    </a:prstClr>
                  </a:outerShdw>
                </a:effectLst>
                <a:latin typeface="Arial"/>
                <a:cs typeface="Arial"/>
              </a:rPr>
              <a:t>Your</a:t>
            </a:r>
            <a:r>
              <a:rPr lang="en-US" sz="5400" b="1" dirty="0">
                <a:solidFill>
                  <a:srgbClr val="0000FF"/>
                </a:solidFill>
                <a:effectLst>
                  <a:outerShdw blurRad="50800" dist="38100" dir="2700000" algn="tl" rotWithShape="0">
                    <a:prstClr val="black">
                      <a:alpha val="40000"/>
                    </a:prstClr>
                  </a:outerShdw>
                </a:effectLst>
                <a:latin typeface="Arial"/>
                <a:cs typeface="Arial"/>
              </a:rPr>
              <a:t> </a:t>
            </a:r>
            <a:r>
              <a:rPr lang="en-US" sz="5400" b="1" dirty="0" smtClean="0">
                <a:solidFill>
                  <a:srgbClr val="0000FF"/>
                </a:solidFill>
                <a:effectLst>
                  <a:outerShdw blurRad="50800" dist="38100" dir="2700000" algn="tl" rotWithShape="0">
                    <a:prstClr val="black">
                      <a:alpha val="40000"/>
                    </a:prstClr>
                  </a:outerShdw>
                </a:effectLst>
                <a:latin typeface="Arial"/>
                <a:cs typeface="Arial"/>
              </a:rPr>
              <a:t>Minority</a:t>
            </a:r>
            <a:br>
              <a:rPr lang="en-US" sz="5400" b="1" dirty="0" smtClean="0">
                <a:solidFill>
                  <a:srgbClr val="0000FF"/>
                </a:solidFill>
                <a:effectLst>
                  <a:outerShdw blurRad="50800" dist="38100" dir="2700000" algn="tl" rotWithShape="0">
                    <a:prstClr val="black">
                      <a:alpha val="40000"/>
                    </a:prstClr>
                  </a:outerShdw>
                </a:effectLst>
                <a:latin typeface="Arial"/>
                <a:cs typeface="Arial"/>
              </a:rPr>
            </a:br>
            <a:r>
              <a:rPr lang="en-US" sz="5400" b="1" dirty="0" smtClean="0">
                <a:solidFill>
                  <a:srgbClr val="0000FF"/>
                </a:solidFill>
                <a:effectLst>
                  <a:outerShdw blurRad="50800" dist="38100" dir="2700000" algn="tl" rotWithShape="0">
                    <a:prstClr val="black">
                      <a:alpha val="40000"/>
                    </a:prstClr>
                  </a:outerShdw>
                </a:effectLst>
                <a:latin typeface="Arial"/>
                <a:cs typeface="Arial"/>
              </a:rPr>
              <a:t>Business</a:t>
            </a:r>
            <a:br>
              <a:rPr lang="en-US" sz="5400" b="1" dirty="0" smtClean="0">
                <a:solidFill>
                  <a:srgbClr val="0000FF"/>
                </a:solidFill>
                <a:effectLst>
                  <a:outerShdw blurRad="50800" dist="38100" dir="2700000" algn="tl" rotWithShape="0">
                    <a:prstClr val="black">
                      <a:alpha val="40000"/>
                    </a:prstClr>
                  </a:outerShdw>
                </a:effectLst>
                <a:latin typeface="Arial"/>
                <a:cs typeface="Arial"/>
              </a:rPr>
            </a:br>
            <a:r>
              <a:rPr lang="en-US" sz="5400" b="1" dirty="0" smtClean="0">
                <a:solidFill>
                  <a:srgbClr val="0000FF"/>
                </a:solidFill>
                <a:effectLst>
                  <a:outerShdw blurRad="50800" dist="38100" dir="2700000" algn="tl" rotWithShape="0">
                    <a:prstClr val="black">
                      <a:alpha val="40000"/>
                    </a:prstClr>
                  </a:outerShdw>
                </a:effectLst>
                <a:latin typeface="Arial"/>
                <a:cs typeface="Arial"/>
              </a:rPr>
              <a:t>Goals</a:t>
            </a:r>
            <a:endParaRPr lang="en-US" sz="5400" b="1" dirty="0">
              <a:solidFill>
                <a:srgbClr val="0000FF"/>
              </a:solidFill>
              <a:effectLst>
                <a:outerShdw blurRad="50800" dist="38100" dir="2700000" algn="tl" rotWithShape="0">
                  <a:prstClr val="black">
                    <a:alpha val="40000"/>
                  </a:prstClr>
                </a:outerShdw>
              </a:effectLst>
              <a:latin typeface="Arial"/>
              <a:cs typeface="Arial"/>
            </a:endParaRPr>
          </a:p>
        </p:txBody>
      </p:sp>
    </p:spTree>
    <p:extLst>
      <p:ext uri="{BB962C8B-B14F-4D97-AF65-F5344CB8AC3E}">
        <p14:creationId xmlns:p14="http://schemas.microsoft.com/office/powerpoint/2010/main" val="63253808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7"/>
            <a:ext cx="8229600" cy="734747"/>
          </a:xfrm>
        </p:spPr>
        <p:txBody>
          <a:bodyPr>
            <a:normAutofit/>
          </a:bodyPr>
          <a:lstStyle/>
          <a:p>
            <a:pPr algn="ctr"/>
            <a:r>
              <a:rPr lang="en-US" sz="3600" b="1" dirty="0" smtClean="0"/>
              <a:t>David Jerome: Director</a:t>
            </a:r>
            <a:endParaRPr lang="en-US" sz="3600"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2352" y="1600200"/>
            <a:ext cx="3281083" cy="4572000"/>
          </a:xfrm>
        </p:spPr>
      </p:pic>
      <p:sp>
        <p:nvSpPr>
          <p:cNvPr id="5" name="TextBox 4"/>
          <p:cNvSpPr txBox="1"/>
          <p:nvPr/>
        </p:nvSpPr>
        <p:spPr>
          <a:xfrm>
            <a:off x="4236720" y="1600200"/>
            <a:ext cx="4833439" cy="4801314"/>
          </a:xfrm>
          <a:prstGeom prst="rect">
            <a:avLst/>
          </a:prstGeom>
          <a:noFill/>
        </p:spPr>
        <p:txBody>
          <a:bodyPr wrap="none" rtlCol="0">
            <a:spAutoFit/>
          </a:bodyPr>
          <a:lstStyle/>
          <a:p>
            <a:pPr marL="285750" indent="-285750">
              <a:buFont typeface="Arial" pitchFamily="34" charset="0"/>
              <a:buChar char="•"/>
            </a:pPr>
            <a:r>
              <a:rPr lang="en-US" dirty="0" smtClean="0"/>
              <a:t>Retired U.S. Army Acquisition </a:t>
            </a:r>
          </a:p>
          <a:p>
            <a:r>
              <a:rPr lang="en-US" dirty="0"/>
              <a:t> </a:t>
            </a:r>
            <a:r>
              <a:rPr lang="en-US" dirty="0" smtClean="0"/>
              <a:t>      Corps Officer</a:t>
            </a:r>
          </a:p>
          <a:p>
            <a:pPr marL="285750" indent="-285750">
              <a:buFont typeface="Arial" pitchFamily="34" charset="0"/>
              <a:buChar char="•"/>
            </a:pPr>
            <a:r>
              <a:rPr lang="en-US" dirty="0" smtClean="0"/>
              <a:t>Certified Level III in both Contract and </a:t>
            </a:r>
          </a:p>
          <a:p>
            <a:r>
              <a:rPr lang="en-US" dirty="0" smtClean="0"/>
              <a:t>       Program  Management</a:t>
            </a:r>
          </a:p>
          <a:p>
            <a:pPr marL="285750" indent="-285750">
              <a:buFont typeface="Arial" pitchFamily="34" charset="0"/>
              <a:buChar char="•"/>
            </a:pPr>
            <a:r>
              <a:rPr lang="en-US" dirty="0" smtClean="0"/>
              <a:t>Contracting Officer (DOD) and Project</a:t>
            </a:r>
          </a:p>
          <a:p>
            <a:r>
              <a:rPr lang="en-US" dirty="0"/>
              <a:t> </a:t>
            </a:r>
            <a:r>
              <a:rPr lang="en-US" dirty="0" smtClean="0"/>
              <a:t>      Procurement Manager (Industry)</a:t>
            </a:r>
          </a:p>
          <a:p>
            <a:pPr marL="285750" indent="-285750">
              <a:buFont typeface="Arial" pitchFamily="34" charset="0"/>
              <a:buChar char="•"/>
            </a:pPr>
            <a:r>
              <a:rPr lang="en-US" dirty="0" smtClean="0"/>
              <a:t>Certified Professional Contract Manager </a:t>
            </a:r>
          </a:p>
          <a:p>
            <a:pPr marL="285750" indent="-285750">
              <a:buFont typeface="Arial" pitchFamily="34" charset="0"/>
              <a:buChar char="•"/>
            </a:pPr>
            <a:r>
              <a:rPr lang="en-US" dirty="0" smtClean="0"/>
              <a:t>Graduate, U.S. Army Command and </a:t>
            </a:r>
          </a:p>
          <a:p>
            <a:r>
              <a:rPr lang="en-US" dirty="0"/>
              <a:t> </a:t>
            </a:r>
            <a:r>
              <a:rPr lang="en-US" dirty="0" smtClean="0"/>
              <a:t>      General Staff College</a:t>
            </a:r>
          </a:p>
          <a:p>
            <a:pPr marL="285750" indent="-285750">
              <a:buFont typeface="Arial" pitchFamily="34" charset="0"/>
              <a:buChar char="•"/>
            </a:pPr>
            <a:r>
              <a:rPr lang="en-US" dirty="0" smtClean="0"/>
              <a:t>Graduate, Advanced Program </a:t>
            </a:r>
            <a:endParaRPr lang="en-US" dirty="0"/>
          </a:p>
          <a:p>
            <a:r>
              <a:rPr lang="en-US" dirty="0" smtClean="0"/>
              <a:t>       Management Course</a:t>
            </a:r>
          </a:p>
          <a:p>
            <a:pPr marL="285750" indent="-285750">
              <a:buFont typeface="Arial" pitchFamily="34" charset="0"/>
              <a:buChar char="•"/>
            </a:pPr>
            <a:r>
              <a:rPr lang="en-US" dirty="0" smtClean="0"/>
              <a:t>B.S. Business Administration, University </a:t>
            </a:r>
          </a:p>
          <a:p>
            <a:r>
              <a:rPr lang="en-US" dirty="0"/>
              <a:t> </a:t>
            </a:r>
            <a:r>
              <a:rPr lang="en-US" dirty="0" smtClean="0"/>
              <a:t>      of Central Missouri - Warrensburg</a:t>
            </a:r>
          </a:p>
          <a:p>
            <a:pPr marL="285750" indent="-285750">
              <a:buFont typeface="Arial" pitchFamily="34" charset="0"/>
              <a:buChar char="•"/>
            </a:pPr>
            <a:r>
              <a:rPr lang="en-US" dirty="0" smtClean="0"/>
              <a:t>M.B.A., Florida Institute of Technology –</a:t>
            </a:r>
          </a:p>
          <a:p>
            <a:r>
              <a:rPr lang="en-US" dirty="0"/>
              <a:t> </a:t>
            </a:r>
            <a:r>
              <a:rPr lang="en-US" dirty="0" smtClean="0"/>
              <a:t>      Melbourne</a:t>
            </a:r>
          </a:p>
          <a:p>
            <a:pPr marL="285750" indent="-285750">
              <a:buFont typeface="Arial" pitchFamily="34" charset="0"/>
              <a:buChar char="•"/>
            </a:pPr>
            <a:r>
              <a:rPr lang="en-US" dirty="0" smtClean="0"/>
              <a:t>Ph.D., University of Arkansas - Fayetteville</a:t>
            </a:r>
          </a:p>
          <a:p>
            <a:endParaRPr lang="en-US" dirty="0"/>
          </a:p>
        </p:txBody>
      </p:sp>
    </p:spTree>
    <p:extLst>
      <p:ext uri="{BB962C8B-B14F-4D97-AF65-F5344CB8AC3E}">
        <p14:creationId xmlns:p14="http://schemas.microsoft.com/office/powerpoint/2010/main" val="701218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145677"/>
            <a:ext cx="8229600" cy="1143000"/>
          </a:xfrm>
        </p:spPr>
        <p:txBody>
          <a:bodyPr>
            <a:normAutofit/>
          </a:bodyPr>
          <a:lstStyle/>
          <a:p>
            <a:pPr algn="ctr"/>
            <a:r>
              <a:rPr lang="en-US" sz="3600" b="1" dirty="0" smtClean="0"/>
              <a:t>APAC Mission</a:t>
            </a:r>
          </a:p>
        </p:txBody>
      </p:sp>
      <p:sp>
        <p:nvSpPr>
          <p:cNvPr id="14339" name="Content Placeholder 2"/>
          <p:cNvSpPr>
            <a:spLocks noGrp="1"/>
          </p:cNvSpPr>
          <p:nvPr>
            <p:ph idx="1"/>
          </p:nvPr>
        </p:nvSpPr>
        <p:spPr>
          <a:xfrm>
            <a:off x="457200" y="1409700"/>
            <a:ext cx="8229600" cy="4525963"/>
          </a:xfrm>
        </p:spPr>
        <p:txBody>
          <a:bodyPr>
            <a:normAutofit lnSpcReduction="10000"/>
          </a:bodyPr>
          <a:lstStyle/>
          <a:p>
            <a:r>
              <a:rPr lang="en-US" sz="2800" dirty="0" smtClean="0"/>
              <a:t>The purpose of APAC is to assist Arkansas businesses who desire to seek government contracts with federal, state and local agencies and departments. </a:t>
            </a:r>
          </a:p>
          <a:p>
            <a:r>
              <a:rPr lang="en-US" sz="2800" dirty="0" smtClean="0"/>
              <a:t>APAC provides training and counseling to ensure that our clients have the latest and best information available as they pursue their goals. </a:t>
            </a:r>
          </a:p>
          <a:p>
            <a:r>
              <a:rPr lang="en-US" sz="2800" dirty="0" smtClean="0"/>
              <a:t>APAC collaborates with other agencies in order to ensure the overall economic well-being of the State of Arkansas.</a:t>
            </a:r>
          </a:p>
        </p:txBody>
      </p:sp>
    </p:spTree>
    <p:extLst>
      <p:ext uri="{BB962C8B-B14F-4D97-AF65-F5344CB8AC3E}">
        <p14:creationId xmlns:p14="http://schemas.microsoft.com/office/powerpoint/2010/main" val="2859174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295400" y="812134"/>
            <a:ext cx="6553200" cy="838200"/>
          </a:xfrm>
          <a:noFill/>
        </p:spPr>
        <p:txBody>
          <a:bodyPr anchor="t">
            <a:normAutofit/>
          </a:bodyPr>
          <a:lstStyle/>
          <a:p>
            <a:pPr algn="ctr" eaLnBrk="1" hangingPunct="1"/>
            <a:r>
              <a:rPr lang="en-US" sz="3600" b="1" dirty="0" smtClean="0">
                <a:ea typeface="ＭＳ Ｐゴシック" pitchFamily="34" charset="-128"/>
              </a:rPr>
              <a:t>What APAC Does For Clients</a:t>
            </a:r>
          </a:p>
        </p:txBody>
      </p:sp>
      <p:sp>
        <p:nvSpPr>
          <p:cNvPr id="22531" name="Rectangle 3"/>
          <p:cNvSpPr>
            <a:spLocks noGrp="1" noChangeArrowheads="1"/>
          </p:cNvSpPr>
          <p:nvPr>
            <p:ph idx="1"/>
          </p:nvPr>
        </p:nvSpPr>
        <p:spPr>
          <a:xfrm>
            <a:off x="457200" y="1650334"/>
            <a:ext cx="8229600" cy="3763962"/>
          </a:xfrm>
        </p:spPr>
        <p:txBody>
          <a:bodyPr>
            <a:normAutofit fontScale="92500" lnSpcReduction="20000"/>
          </a:bodyPr>
          <a:lstStyle/>
          <a:p>
            <a:pPr eaLnBrk="1" hangingPunct="1"/>
            <a:r>
              <a:rPr lang="en-US" sz="2600" dirty="0" smtClean="0">
                <a:ea typeface="ＭＳ Ｐゴシック" pitchFamily="34" charset="-128"/>
              </a:rPr>
              <a:t>Help small businesses locate opportunities to sell products and services to public agencies &amp; large primes.</a:t>
            </a:r>
          </a:p>
          <a:p>
            <a:pPr eaLnBrk="1" hangingPunct="1"/>
            <a:r>
              <a:rPr lang="en-US" sz="2600" dirty="0" smtClean="0">
                <a:ea typeface="ＭＳ Ｐゴシック" pitchFamily="34" charset="-128"/>
              </a:rPr>
              <a:t>Counseling by professional consultants.</a:t>
            </a:r>
          </a:p>
          <a:p>
            <a:pPr eaLnBrk="1" hangingPunct="1"/>
            <a:r>
              <a:rPr lang="en-US" sz="2600" dirty="0" smtClean="0">
                <a:ea typeface="ＭＳ Ｐゴシック" pitchFamily="34" charset="-128"/>
              </a:rPr>
              <a:t>Bid opportunity listings from a large variety of sources.</a:t>
            </a:r>
          </a:p>
          <a:p>
            <a:pPr eaLnBrk="1" hangingPunct="1"/>
            <a:r>
              <a:rPr lang="en-US" sz="2600" dirty="0" smtClean="0">
                <a:ea typeface="ＭＳ Ｐゴシック" pitchFamily="34" charset="-128"/>
              </a:rPr>
              <a:t>Technical assistance and instruction.</a:t>
            </a:r>
          </a:p>
          <a:p>
            <a:pPr eaLnBrk="1" hangingPunct="1"/>
            <a:r>
              <a:rPr lang="en-US" sz="2600" dirty="0" smtClean="0">
                <a:ea typeface="ＭＳ Ｐゴシック" pitchFamily="34" charset="-128"/>
              </a:rPr>
              <a:t>Access to drawings and specifications, if purchase is not required from specified companies.</a:t>
            </a:r>
          </a:p>
          <a:p>
            <a:pPr eaLnBrk="1" hangingPunct="1"/>
            <a:r>
              <a:rPr lang="en-US" sz="2600" dirty="0" smtClean="0">
                <a:ea typeface="ＭＳ Ｐゴシック" pitchFamily="34" charset="-128"/>
              </a:rPr>
              <a:t>Seminars, workshops, and special events which are without cost or available at a nominal fee.</a:t>
            </a:r>
          </a:p>
          <a:p>
            <a:pPr eaLnBrk="1" hangingPunct="1"/>
            <a:r>
              <a:rPr lang="en-US" sz="2600" dirty="0" smtClean="0">
                <a:ea typeface="ＭＳ Ｐゴシック" pitchFamily="34" charset="-128"/>
              </a:rPr>
              <a:t>Monthly client newsletter provided at no cost. </a:t>
            </a:r>
          </a:p>
        </p:txBody>
      </p:sp>
      <p:sp>
        <p:nvSpPr>
          <p:cNvPr id="22532" name="Slide Number Placeholder 4"/>
          <p:cNvSpPr>
            <a:spLocks noGrp="1"/>
          </p:cNvSpPr>
          <p:nvPr>
            <p:ph type="sldNum" sz="quarter" idx="12"/>
          </p:nvPr>
        </p:nvSpPr>
        <p:spPr bwMode="auto">
          <a:xfrm>
            <a:off x="8213725" y="6173788"/>
            <a:ext cx="4730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fld id="{3809463D-6BA5-413D-85AC-4E08F82A3A0C}" type="slidenum">
              <a:rPr lang="en-US" smtClean="0"/>
              <a:pPr algn="l" eaLnBrk="1" hangingPunct="1"/>
              <a:t>22</a:t>
            </a:fld>
            <a:endParaRPr lang="en-US" smtClean="0"/>
          </a:p>
        </p:txBody>
      </p:sp>
    </p:spTree>
    <p:extLst>
      <p:ext uri="{BB962C8B-B14F-4D97-AF65-F5344CB8AC3E}">
        <p14:creationId xmlns:p14="http://schemas.microsoft.com/office/powerpoint/2010/main" val="918702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828800" y="770067"/>
            <a:ext cx="5486400" cy="762000"/>
          </a:xfrm>
          <a:noFill/>
        </p:spPr>
        <p:txBody>
          <a:bodyPr anchor="t">
            <a:normAutofit/>
          </a:bodyPr>
          <a:lstStyle/>
          <a:p>
            <a:pPr eaLnBrk="1" hangingPunct="1"/>
            <a:r>
              <a:rPr lang="en-US" sz="3600" b="1" dirty="0" smtClean="0">
                <a:ea typeface="ＭＳ Ｐゴシック" pitchFamily="34" charset="-128"/>
              </a:rPr>
              <a:t>What APAC </a:t>
            </a:r>
            <a:r>
              <a:rPr lang="en-US" sz="3600" b="1" i="1" dirty="0" smtClean="0">
                <a:ea typeface="ＭＳ Ｐゴシック" pitchFamily="34" charset="-128"/>
              </a:rPr>
              <a:t>Does Not </a:t>
            </a:r>
            <a:r>
              <a:rPr lang="en-US" sz="3600" b="1" dirty="0" smtClean="0">
                <a:ea typeface="ＭＳ Ｐゴシック" pitchFamily="34" charset="-128"/>
              </a:rPr>
              <a:t>Do</a:t>
            </a:r>
          </a:p>
        </p:txBody>
      </p:sp>
      <p:sp>
        <p:nvSpPr>
          <p:cNvPr id="23555" name="Rectangle 3"/>
          <p:cNvSpPr>
            <a:spLocks noGrp="1" noChangeArrowheads="1"/>
          </p:cNvSpPr>
          <p:nvPr>
            <p:ph idx="1"/>
          </p:nvPr>
        </p:nvSpPr>
        <p:spPr>
          <a:xfrm>
            <a:off x="457200" y="1521235"/>
            <a:ext cx="8229600" cy="4202113"/>
          </a:xfrm>
        </p:spPr>
        <p:txBody>
          <a:bodyPr>
            <a:normAutofit/>
          </a:bodyPr>
          <a:lstStyle/>
          <a:p>
            <a:pPr eaLnBrk="1" hangingPunct="1">
              <a:lnSpc>
                <a:spcPct val="90000"/>
              </a:lnSpc>
            </a:pPr>
            <a:r>
              <a:rPr lang="en-US" sz="2800" dirty="0" smtClean="0">
                <a:ea typeface="ＭＳ Ｐゴシック" pitchFamily="34" charset="-128"/>
              </a:rPr>
              <a:t>Serve as a client’s representative, agent or advocate.</a:t>
            </a:r>
          </a:p>
          <a:p>
            <a:pPr eaLnBrk="1" hangingPunct="1">
              <a:lnSpc>
                <a:spcPct val="90000"/>
              </a:lnSpc>
            </a:pPr>
            <a:r>
              <a:rPr lang="en-US" sz="2800" dirty="0" smtClean="0">
                <a:ea typeface="ＭＳ Ｐゴシック" pitchFamily="34" charset="-128"/>
              </a:rPr>
              <a:t>Prepare a client’s proposal or bid for them.</a:t>
            </a:r>
          </a:p>
          <a:p>
            <a:pPr eaLnBrk="1" hangingPunct="1">
              <a:lnSpc>
                <a:spcPct val="90000"/>
              </a:lnSpc>
            </a:pPr>
            <a:r>
              <a:rPr lang="en-US" sz="2800" dirty="0" smtClean="0">
                <a:ea typeface="ＭＳ Ｐゴシック" pitchFamily="34" charset="-128"/>
              </a:rPr>
              <a:t>Make decisions for clients.</a:t>
            </a:r>
          </a:p>
          <a:p>
            <a:pPr eaLnBrk="1" hangingPunct="1">
              <a:lnSpc>
                <a:spcPct val="90000"/>
              </a:lnSpc>
            </a:pPr>
            <a:r>
              <a:rPr lang="en-US" sz="2800" dirty="0" smtClean="0">
                <a:ea typeface="ＭＳ Ｐゴシック" pitchFamily="34" charset="-128"/>
              </a:rPr>
              <a:t>Release any information about clients to others.</a:t>
            </a:r>
          </a:p>
          <a:p>
            <a:pPr eaLnBrk="1" hangingPunct="1">
              <a:lnSpc>
                <a:spcPct val="90000"/>
              </a:lnSpc>
            </a:pPr>
            <a:r>
              <a:rPr lang="en-US" sz="2800" dirty="0" smtClean="0">
                <a:ea typeface="ＭＳ Ｐゴシック" pitchFamily="34" charset="-128"/>
              </a:rPr>
              <a:t>Recommend or refer any specific product or service.</a:t>
            </a:r>
          </a:p>
          <a:p>
            <a:pPr eaLnBrk="1" hangingPunct="1">
              <a:lnSpc>
                <a:spcPct val="90000"/>
              </a:lnSpc>
            </a:pPr>
            <a:r>
              <a:rPr lang="en-US" sz="2800" dirty="0" smtClean="0">
                <a:ea typeface="ＭＳ Ｐゴシック" pitchFamily="34" charset="-128"/>
              </a:rPr>
              <a:t>Accept any compensation or gifts from clients.</a:t>
            </a:r>
          </a:p>
          <a:p>
            <a:pPr eaLnBrk="1" hangingPunct="1">
              <a:lnSpc>
                <a:spcPct val="90000"/>
              </a:lnSpc>
            </a:pPr>
            <a:r>
              <a:rPr lang="en-US" sz="2800" dirty="0" smtClean="0">
                <a:ea typeface="ＭＳ Ｐゴシック" pitchFamily="34" charset="-128"/>
              </a:rPr>
              <a:t>Help clients file litigation against the government.</a:t>
            </a:r>
          </a:p>
        </p:txBody>
      </p:sp>
      <p:sp>
        <p:nvSpPr>
          <p:cNvPr id="23556" name="Slide Number Placeholder 4"/>
          <p:cNvSpPr>
            <a:spLocks noGrp="1"/>
          </p:cNvSpPr>
          <p:nvPr>
            <p:ph type="sldNum" sz="quarter" idx="12"/>
          </p:nvPr>
        </p:nvSpPr>
        <p:spPr bwMode="auto">
          <a:xfrm>
            <a:off x="8413750" y="6173788"/>
            <a:ext cx="5461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fld id="{6FFCD881-FF14-4B7B-9279-B9883D413C1A}" type="slidenum">
              <a:rPr lang="en-US" smtClean="0"/>
              <a:pPr algn="l" eaLnBrk="1" hangingPunct="1"/>
              <a:t>23</a:t>
            </a:fld>
            <a:endParaRPr lang="en-US" smtClean="0"/>
          </a:p>
        </p:txBody>
      </p:sp>
    </p:spTree>
    <p:extLst>
      <p:ext uri="{BB962C8B-B14F-4D97-AF65-F5344CB8AC3E}">
        <p14:creationId xmlns:p14="http://schemas.microsoft.com/office/powerpoint/2010/main" val="3393832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914400" y="726333"/>
            <a:ext cx="7239000" cy="838200"/>
          </a:xfrm>
          <a:noFill/>
        </p:spPr>
        <p:txBody>
          <a:bodyPr anchor="t">
            <a:normAutofit/>
          </a:bodyPr>
          <a:lstStyle/>
          <a:p>
            <a:pPr algn="ctr" eaLnBrk="1" hangingPunct="1"/>
            <a:r>
              <a:rPr lang="en-US" sz="3600" b="1" dirty="0" smtClean="0">
                <a:ea typeface="ＭＳ Ｐゴシック" pitchFamily="34" charset="-128"/>
              </a:rPr>
              <a:t>What APAC Expects From Clients</a:t>
            </a:r>
          </a:p>
        </p:txBody>
      </p:sp>
      <p:sp>
        <p:nvSpPr>
          <p:cNvPr id="24579" name="Rectangle 3"/>
          <p:cNvSpPr>
            <a:spLocks noGrp="1" noChangeArrowheads="1"/>
          </p:cNvSpPr>
          <p:nvPr>
            <p:ph idx="1"/>
          </p:nvPr>
        </p:nvSpPr>
        <p:spPr>
          <a:xfrm>
            <a:off x="685800" y="1516627"/>
            <a:ext cx="7772400" cy="4702175"/>
          </a:xfrm>
        </p:spPr>
        <p:txBody>
          <a:bodyPr>
            <a:normAutofit lnSpcReduction="10000"/>
          </a:bodyPr>
          <a:lstStyle/>
          <a:p>
            <a:pPr marL="914400" indent="-457200" eaLnBrk="1" hangingPunct="1"/>
            <a:r>
              <a:rPr lang="en-US" sz="2400" dirty="0" smtClean="0">
                <a:ea typeface="ＭＳ Ｐゴシック" pitchFamily="34" charset="-128"/>
              </a:rPr>
              <a:t>That the primary business is in Arkansas</a:t>
            </a:r>
          </a:p>
          <a:p>
            <a:pPr marL="914400" indent="-457200" eaLnBrk="1" hangingPunct="1"/>
            <a:r>
              <a:rPr lang="en-US" sz="2400" dirty="0" smtClean="0">
                <a:ea typeface="ＭＳ Ｐゴシック" pitchFamily="34" charset="-128"/>
              </a:rPr>
              <a:t>Be able to communicate (internet &amp; e-mail)</a:t>
            </a:r>
          </a:p>
          <a:p>
            <a:pPr marL="914400" indent="-457200" eaLnBrk="1" hangingPunct="1"/>
            <a:r>
              <a:rPr lang="en-US" sz="2400" dirty="0" smtClean="0">
                <a:ea typeface="ＭＳ Ｐゴシック" pitchFamily="34" charset="-128"/>
              </a:rPr>
              <a:t>Be a viable government contractor/supplier (or capable of becoming one)</a:t>
            </a:r>
          </a:p>
          <a:p>
            <a:pPr marL="914400" indent="-457200" eaLnBrk="1" hangingPunct="1"/>
            <a:r>
              <a:rPr lang="en-US" sz="2400" dirty="0" smtClean="0">
                <a:ea typeface="ＭＳ Ｐゴシック" pitchFamily="34" charset="-128"/>
              </a:rPr>
              <a:t>Sign a simple Request For Assistance Agreement with APAC</a:t>
            </a:r>
          </a:p>
          <a:p>
            <a:pPr marL="914400" indent="-457200" eaLnBrk="1" hangingPunct="1"/>
            <a:r>
              <a:rPr lang="en-US" sz="2400" dirty="0" smtClean="0">
                <a:ea typeface="ＭＳ Ｐゴシック" pitchFamily="34" charset="-128"/>
              </a:rPr>
              <a:t>Provide data about the company &amp; its operations</a:t>
            </a:r>
          </a:p>
          <a:p>
            <a:pPr marL="914400" indent="-457200" eaLnBrk="1" hangingPunct="1"/>
            <a:r>
              <a:rPr lang="en-US" sz="2400" dirty="0" smtClean="0">
                <a:ea typeface="ＭＳ Ｐゴシック" pitchFamily="34" charset="-128"/>
              </a:rPr>
              <a:t>Actively pursue bid opportunities</a:t>
            </a:r>
          </a:p>
          <a:p>
            <a:pPr marL="914400" indent="-457200" eaLnBrk="1" hangingPunct="1"/>
            <a:r>
              <a:rPr lang="en-US" sz="2400" dirty="0" smtClean="0">
                <a:ea typeface="ＭＳ Ｐゴシック" pitchFamily="34" charset="-128"/>
              </a:rPr>
              <a:t>Submit Monthly Online Client Activity Report of Sales</a:t>
            </a:r>
          </a:p>
          <a:p>
            <a:pPr marL="914400" indent="-457200" eaLnBrk="1" hangingPunct="1"/>
            <a:r>
              <a:rPr lang="en-US" sz="2400" dirty="0" smtClean="0">
                <a:ea typeface="ＭＳ Ｐゴシック" pitchFamily="34" charset="-128"/>
              </a:rPr>
              <a:t>Submit annual evaluation survey</a:t>
            </a:r>
          </a:p>
          <a:p>
            <a:pPr marL="914400" indent="-457200" eaLnBrk="1" hangingPunct="1"/>
            <a:r>
              <a:rPr lang="en-US" sz="2400" dirty="0" smtClean="0">
                <a:ea typeface="ＭＳ Ｐゴシック" pitchFamily="34" charset="-128"/>
              </a:rPr>
              <a:t>Call us for help before it’s too late</a:t>
            </a:r>
          </a:p>
        </p:txBody>
      </p:sp>
      <p:sp>
        <p:nvSpPr>
          <p:cNvPr id="24580" name="Slide Number Placeholder 4"/>
          <p:cNvSpPr>
            <a:spLocks noGrp="1"/>
          </p:cNvSpPr>
          <p:nvPr>
            <p:ph type="sldNum" sz="quarter" idx="12"/>
          </p:nvPr>
        </p:nvSpPr>
        <p:spPr bwMode="auto">
          <a:xfrm>
            <a:off x="8453438" y="6173788"/>
            <a:ext cx="6000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fld id="{B57CAAD7-C943-419B-9855-CDF5B5E3A664}" type="slidenum">
              <a:rPr lang="en-US" smtClean="0"/>
              <a:pPr algn="l" eaLnBrk="1" hangingPunct="1"/>
              <a:t>24</a:t>
            </a:fld>
            <a:endParaRPr lang="en-US" smtClean="0"/>
          </a:p>
        </p:txBody>
      </p:sp>
    </p:spTree>
    <p:extLst>
      <p:ext uri="{BB962C8B-B14F-4D97-AF65-F5344CB8AC3E}">
        <p14:creationId xmlns:p14="http://schemas.microsoft.com/office/powerpoint/2010/main" val="1191212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967068"/>
            <a:ext cx="8229600" cy="699807"/>
          </a:xfrm>
        </p:spPr>
        <p:txBody>
          <a:bodyPr anchor="t">
            <a:normAutofit/>
          </a:bodyPr>
          <a:lstStyle/>
          <a:p>
            <a:pPr algn="ctr" eaLnBrk="1" hangingPunct="1"/>
            <a:r>
              <a:rPr lang="en-US" sz="3600" b="1" dirty="0" smtClean="0">
                <a:ea typeface="ＭＳ Ｐゴシック" pitchFamily="34" charset="-128"/>
              </a:rPr>
              <a:t>What APAC Offers the Public</a:t>
            </a:r>
          </a:p>
        </p:txBody>
      </p:sp>
      <p:sp>
        <p:nvSpPr>
          <p:cNvPr id="21507" name="Rectangle 3"/>
          <p:cNvSpPr>
            <a:spLocks noGrp="1" noChangeArrowheads="1"/>
          </p:cNvSpPr>
          <p:nvPr>
            <p:ph idx="1"/>
          </p:nvPr>
        </p:nvSpPr>
        <p:spPr>
          <a:xfrm>
            <a:off x="457200" y="1666875"/>
            <a:ext cx="8229600" cy="3487738"/>
          </a:xfrm>
        </p:spPr>
        <p:txBody>
          <a:bodyPr>
            <a:normAutofit fontScale="92500"/>
          </a:bodyPr>
          <a:lstStyle/>
          <a:p>
            <a:pPr marL="914400" indent="-457200" eaLnBrk="1" hangingPunct="1">
              <a:lnSpc>
                <a:spcPct val="90000"/>
              </a:lnSpc>
            </a:pPr>
            <a:r>
              <a:rPr lang="en-US" sz="2800" dirty="0" smtClean="0">
                <a:ea typeface="ＭＳ Ｐゴシック" pitchFamily="34" charset="-128"/>
              </a:rPr>
              <a:t>Library of government contracting publications</a:t>
            </a:r>
          </a:p>
          <a:p>
            <a:pPr marL="914400" indent="-457200" eaLnBrk="1" hangingPunct="1">
              <a:lnSpc>
                <a:spcPct val="90000"/>
              </a:lnSpc>
            </a:pPr>
            <a:r>
              <a:rPr lang="en-US" sz="2800" dirty="0" smtClean="0">
                <a:ea typeface="ＭＳ Ｐゴシック" pitchFamily="34" charset="-128"/>
              </a:rPr>
              <a:t>Wireless internet access throughout the building</a:t>
            </a:r>
          </a:p>
          <a:p>
            <a:pPr marL="914400" indent="-457200" eaLnBrk="1" hangingPunct="1">
              <a:lnSpc>
                <a:spcPct val="90000"/>
              </a:lnSpc>
            </a:pPr>
            <a:r>
              <a:rPr lang="en-US" sz="2800" dirty="0" smtClean="0">
                <a:ea typeface="ＭＳ Ｐゴシック" pitchFamily="34" charset="-128"/>
              </a:rPr>
              <a:t>Inventory of instructional manuals for all topics offered</a:t>
            </a:r>
          </a:p>
          <a:p>
            <a:pPr marL="914400" indent="-457200" eaLnBrk="1" hangingPunct="1">
              <a:lnSpc>
                <a:spcPct val="90000"/>
              </a:lnSpc>
            </a:pPr>
            <a:r>
              <a:rPr lang="en-US" sz="2800" dirty="0" smtClean="0">
                <a:ea typeface="ＭＳ Ｐゴシック" pitchFamily="34" charset="-128"/>
              </a:rPr>
              <a:t>Onsite classroom for hands-on instruction</a:t>
            </a:r>
          </a:p>
          <a:p>
            <a:pPr marL="914400" indent="-457200" eaLnBrk="1" hangingPunct="1">
              <a:lnSpc>
                <a:spcPct val="90000"/>
              </a:lnSpc>
            </a:pPr>
            <a:r>
              <a:rPr lang="en-US" sz="2800" dirty="0" smtClean="0">
                <a:ea typeface="ＭＳ Ｐゴシック" pitchFamily="34" charset="-128"/>
              </a:rPr>
              <a:t>Mobile classroom goes anywhere in the state</a:t>
            </a:r>
          </a:p>
          <a:p>
            <a:pPr marL="914400" indent="-457200" eaLnBrk="1" hangingPunct="1">
              <a:lnSpc>
                <a:spcPct val="90000"/>
              </a:lnSpc>
            </a:pPr>
            <a:r>
              <a:rPr lang="en-US" sz="2800" dirty="0" smtClean="0">
                <a:ea typeface="ＭＳ Ｐゴシック" pitchFamily="34" charset="-128"/>
              </a:rPr>
              <a:t>Professional staff and faculty to assist &amp; inform</a:t>
            </a:r>
          </a:p>
          <a:p>
            <a:pPr marL="914400" indent="-457200" eaLnBrk="1" hangingPunct="1">
              <a:lnSpc>
                <a:spcPct val="90000"/>
              </a:lnSpc>
            </a:pPr>
            <a:r>
              <a:rPr lang="en-US" sz="2800" dirty="0" smtClean="0">
                <a:ea typeface="ＭＳ Ｐゴシック" pitchFamily="34" charset="-128"/>
              </a:rPr>
              <a:t>Exceptional website full of resources</a:t>
            </a:r>
          </a:p>
        </p:txBody>
      </p:sp>
    </p:spTree>
    <p:extLst>
      <p:ext uri="{BB962C8B-B14F-4D97-AF65-F5344CB8AC3E}">
        <p14:creationId xmlns:p14="http://schemas.microsoft.com/office/powerpoint/2010/main" val="4199340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90956"/>
            <a:ext cx="8229600" cy="704088"/>
          </a:xfrm>
        </p:spPr>
        <p:txBody>
          <a:bodyPr>
            <a:normAutofit/>
          </a:bodyPr>
          <a:lstStyle/>
          <a:p>
            <a:pPr algn="ctr"/>
            <a:r>
              <a:rPr lang="en-US" sz="3600" b="1" dirty="0">
                <a:ea typeface="ＭＳ Ｐゴシック" pitchFamily="34" charset="-128"/>
              </a:rPr>
              <a:t>Education &amp; Training</a:t>
            </a:r>
            <a:endParaRPr lang="en-US" sz="3600" b="1" dirty="0"/>
          </a:p>
        </p:txBody>
      </p:sp>
      <p:sp>
        <p:nvSpPr>
          <p:cNvPr id="3" name="Content Placeholder 2"/>
          <p:cNvSpPr>
            <a:spLocks noGrp="1"/>
          </p:cNvSpPr>
          <p:nvPr>
            <p:ph idx="1"/>
          </p:nvPr>
        </p:nvSpPr>
        <p:spPr/>
        <p:txBody>
          <a:bodyPr>
            <a:normAutofit lnSpcReduction="10000"/>
          </a:bodyPr>
          <a:lstStyle/>
          <a:p>
            <a:pPr marL="914400" indent="-457200">
              <a:defRPr/>
            </a:pPr>
            <a:r>
              <a:rPr lang="en-US" dirty="0">
                <a:ea typeface="ＭＳ Ｐゴシック" pitchFamily="34" charset="-128"/>
              </a:rPr>
              <a:t>APAC provides government contracting training and workshops to clients, including but not limited to the following:</a:t>
            </a:r>
          </a:p>
          <a:p>
            <a:pPr marL="914400" indent="-457200">
              <a:buNone/>
              <a:defRPr/>
            </a:pPr>
            <a:r>
              <a:rPr lang="en-US" dirty="0">
                <a:ea typeface="ＭＳ Ｐゴシック" pitchFamily="34" charset="-128"/>
              </a:rPr>
              <a:t>    </a:t>
            </a:r>
            <a:r>
              <a:rPr lang="en-US" dirty="0" smtClean="0">
                <a:ea typeface="ＭＳ Ｐゴシック" pitchFamily="34" charset="-128"/>
              </a:rPr>
              <a:t>  - </a:t>
            </a:r>
            <a:r>
              <a:rPr lang="en-US" dirty="0">
                <a:ea typeface="ＭＳ Ｐゴシック" pitchFamily="34" charset="-128"/>
              </a:rPr>
              <a:t>Pre-award: Invitation For Bid (IFB) </a:t>
            </a:r>
            <a:r>
              <a:rPr lang="en-US" dirty="0" smtClean="0">
                <a:ea typeface="ＭＳ Ｐゴシック" pitchFamily="34" charset="-128"/>
              </a:rPr>
              <a:t>and              Request for Proposal  (RFP); reviewing the solicitation; proposal preparation.</a:t>
            </a:r>
          </a:p>
          <a:p>
            <a:pPr marL="914400" indent="-457200">
              <a:buNone/>
              <a:defRPr/>
            </a:pPr>
            <a:r>
              <a:rPr lang="en-US" dirty="0" smtClean="0">
                <a:ea typeface="ＭＳ Ｐゴシック" pitchFamily="34" charset="-128"/>
              </a:rPr>
              <a:t>      - </a:t>
            </a:r>
            <a:r>
              <a:rPr lang="en-US" dirty="0">
                <a:ea typeface="ＭＳ Ｐゴシック" pitchFamily="34" charset="-128"/>
              </a:rPr>
              <a:t>Contract Administration and Contract Closeout</a:t>
            </a:r>
          </a:p>
          <a:p>
            <a:pPr marL="914400" indent="-457200">
              <a:buNone/>
              <a:defRPr/>
            </a:pPr>
            <a:r>
              <a:rPr lang="en-US" dirty="0">
                <a:ea typeface="ＭＳ Ｐゴシック" pitchFamily="34" charset="-128"/>
              </a:rPr>
              <a:t>      </a:t>
            </a:r>
            <a:r>
              <a:rPr lang="en-US" dirty="0" smtClean="0">
                <a:ea typeface="ＭＳ Ｐゴシック" pitchFamily="34" charset="-128"/>
              </a:rPr>
              <a:t>- </a:t>
            </a:r>
            <a:r>
              <a:rPr lang="en-US" dirty="0">
                <a:ea typeface="ＭＳ Ｐゴシック" pitchFamily="34" charset="-128"/>
              </a:rPr>
              <a:t>Pricing and negotiations</a:t>
            </a:r>
          </a:p>
          <a:p>
            <a:pPr marL="914400" indent="-457200">
              <a:buNone/>
              <a:defRPr/>
            </a:pPr>
            <a:r>
              <a:rPr lang="en-US" dirty="0">
                <a:ea typeface="ＭＳ Ｐゴシック" pitchFamily="34" charset="-128"/>
              </a:rPr>
              <a:t>    </a:t>
            </a:r>
            <a:r>
              <a:rPr lang="en-US" dirty="0" smtClean="0">
                <a:ea typeface="ＭＳ Ｐゴシック" pitchFamily="34" charset="-128"/>
              </a:rPr>
              <a:t>  </a:t>
            </a:r>
            <a:r>
              <a:rPr lang="en-US" dirty="0">
                <a:ea typeface="ＭＳ Ｐゴシック" pitchFamily="34" charset="-128"/>
              </a:rPr>
              <a:t>- GSA Schedule </a:t>
            </a:r>
          </a:p>
          <a:p>
            <a:pPr marL="914400" indent="-457200">
              <a:defRPr/>
            </a:pPr>
            <a:r>
              <a:rPr lang="en-US" dirty="0" smtClean="0">
                <a:ea typeface="ＭＳ Ｐゴシック" pitchFamily="34" charset="-128"/>
              </a:rPr>
              <a:t>APAC </a:t>
            </a:r>
            <a:r>
              <a:rPr lang="en-US" dirty="0">
                <a:ea typeface="ＭＳ Ｐゴシック" pitchFamily="34" charset="-128"/>
              </a:rPr>
              <a:t>offers one-on-one counseling to clients.</a:t>
            </a:r>
          </a:p>
          <a:p>
            <a:pPr marL="914400" indent="-457200">
              <a:defRPr/>
            </a:pPr>
            <a:r>
              <a:rPr lang="en-US" dirty="0">
                <a:ea typeface="ＭＳ Ｐゴシック" pitchFamily="34" charset="-128"/>
              </a:rPr>
              <a:t>APAC services may assist clients who seek commercial contracts.</a:t>
            </a:r>
          </a:p>
          <a:p>
            <a:endParaRPr lang="en-US" dirty="0"/>
          </a:p>
        </p:txBody>
      </p:sp>
    </p:spTree>
    <p:extLst>
      <p:ext uri="{BB962C8B-B14F-4D97-AF65-F5344CB8AC3E}">
        <p14:creationId xmlns:p14="http://schemas.microsoft.com/office/powerpoint/2010/main" val="3653855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05000" y="711200"/>
            <a:ext cx="5334000" cy="838200"/>
          </a:xfrm>
          <a:noFill/>
        </p:spPr>
        <p:txBody>
          <a:bodyPr anchor="t">
            <a:normAutofit/>
          </a:bodyPr>
          <a:lstStyle/>
          <a:p>
            <a:pPr algn="ctr" eaLnBrk="1" hangingPunct="1"/>
            <a:r>
              <a:rPr lang="en-US" sz="3600" b="1" dirty="0" smtClean="0">
                <a:ea typeface="ＭＳ Ｐゴシック" pitchFamily="34" charset="-128"/>
              </a:rPr>
              <a:t>APAC Operations</a:t>
            </a:r>
          </a:p>
        </p:txBody>
      </p:sp>
      <p:sp>
        <p:nvSpPr>
          <p:cNvPr id="16387" name="Rectangle 3"/>
          <p:cNvSpPr>
            <a:spLocks noGrp="1" noChangeArrowheads="1"/>
          </p:cNvSpPr>
          <p:nvPr>
            <p:ph idx="1"/>
          </p:nvPr>
        </p:nvSpPr>
        <p:spPr>
          <a:xfrm>
            <a:off x="685800" y="1260475"/>
            <a:ext cx="7772400" cy="4360396"/>
          </a:xfrm>
        </p:spPr>
        <p:txBody>
          <a:bodyPr>
            <a:normAutofit fontScale="32500" lnSpcReduction="20000"/>
          </a:bodyPr>
          <a:lstStyle/>
          <a:p>
            <a:pPr marL="914400" indent="-457200" eaLnBrk="1" hangingPunct="1"/>
            <a:endParaRPr lang="en-US" sz="5100" dirty="0" smtClean="0">
              <a:ea typeface="ＭＳ Ｐゴシック" pitchFamily="34" charset="-128"/>
            </a:endParaRPr>
          </a:p>
          <a:p>
            <a:pPr marL="914400" indent="-457200" eaLnBrk="1" hangingPunct="1"/>
            <a:r>
              <a:rPr lang="en-US" sz="5100" dirty="0" smtClean="0">
                <a:ea typeface="ＭＳ Ｐゴシック" pitchFamily="34" charset="-128"/>
              </a:rPr>
              <a:t>Statewide, serving 75 counties (30 are distressed)*.</a:t>
            </a:r>
          </a:p>
          <a:p>
            <a:pPr marL="914400" indent="-457200" eaLnBrk="1" hangingPunct="1"/>
            <a:endParaRPr lang="en-US" sz="5100" dirty="0" smtClean="0">
              <a:ea typeface="ＭＳ Ｐゴシック" pitchFamily="34" charset="-128"/>
            </a:endParaRPr>
          </a:p>
          <a:p>
            <a:pPr marL="914400" indent="-457200" eaLnBrk="1" hangingPunct="1"/>
            <a:r>
              <a:rPr lang="en-US" sz="5100" dirty="0" smtClean="0">
                <a:ea typeface="ＭＳ Ｐゴシック" pitchFamily="34" charset="-128"/>
              </a:rPr>
              <a:t>While remaining committed to all counties, APAC</a:t>
            </a:r>
          </a:p>
          <a:p>
            <a:pPr marL="914400" indent="-457200" eaLnBrk="1" hangingPunct="1">
              <a:buNone/>
            </a:pPr>
            <a:r>
              <a:rPr lang="en-US" sz="5100" dirty="0" smtClean="0">
                <a:ea typeface="ＭＳ Ｐゴシック" pitchFamily="34" charset="-128"/>
              </a:rPr>
              <a:t>        is increasing efforts in distressed counties.</a:t>
            </a:r>
          </a:p>
          <a:p>
            <a:pPr marL="914400" indent="-457200" eaLnBrk="1" hangingPunct="1"/>
            <a:endParaRPr lang="en-US" sz="5100" dirty="0" smtClean="0">
              <a:ea typeface="ＭＳ Ｐゴシック" pitchFamily="34" charset="-128"/>
            </a:endParaRPr>
          </a:p>
          <a:p>
            <a:pPr marL="0" indent="0">
              <a:buFont typeface="Arial" charset="0"/>
              <a:buNone/>
            </a:pPr>
            <a:r>
              <a:rPr lang="en-US" sz="5100" dirty="0" smtClean="0"/>
              <a:t>The term </a:t>
            </a:r>
            <a:r>
              <a:rPr lang="en-US" sz="5100" b="1" dirty="0" smtClean="0"/>
              <a:t>“distressed area” </a:t>
            </a:r>
            <a:r>
              <a:rPr lang="en-US" sz="5100" dirty="0" smtClean="0"/>
              <a:t>(county level) means an area that has –</a:t>
            </a:r>
          </a:p>
          <a:p>
            <a:pPr marL="0" indent="0">
              <a:buFont typeface="Arial" charset="0"/>
              <a:buNone/>
            </a:pPr>
            <a:r>
              <a:rPr lang="en-US" sz="5100" dirty="0" smtClean="0"/>
              <a:t> – a per capita income</a:t>
            </a:r>
            <a:r>
              <a:rPr lang="en-US" sz="5100" baseline="30000" dirty="0" smtClean="0"/>
              <a:t>1</a:t>
            </a:r>
            <a:r>
              <a:rPr lang="en-US" sz="5100" dirty="0" smtClean="0"/>
              <a:t> of 80% or less than the state average;</a:t>
            </a:r>
          </a:p>
          <a:p>
            <a:pPr marL="0" indent="0">
              <a:buFont typeface="Arial" charset="0"/>
              <a:buNone/>
            </a:pPr>
            <a:r>
              <a:rPr lang="en-US" sz="5100" dirty="0" smtClean="0"/>
              <a:t> </a:t>
            </a:r>
            <a:r>
              <a:rPr lang="en-US" sz="5100" b="1" i="1" dirty="0" smtClean="0"/>
              <a:t>or</a:t>
            </a:r>
          </a:p>
          <a:p>
            <a:pPr marL="0" indent="0">
              <a:buFont typeface="Arial" charset="0"/>
              <a:buNone/>
            </a:pPr>
            <a:r>
              <a:rPr lang="en-US" sz="5100" dirty="0" smtClean="0"/>
              <a:t> – an unemployment rate</a:t>
            </a:r>
            <a:r>
              <a:rPr lang="en-US" sz="5100" baseline="30000" dirty="0" smtClean="0"/>
              <a:t>2</a:t>
            </a:r>
            <a:r>
              <a:rPr lang="en-US" sz="5100" dirty="0" smtClean="0"/>
              <a:t> that is 1% greater than the national average for the most recent 24-month period (10 U.S.C. 2411).</a:t>
            </a:r>
          </a:p>
          <a:p>
            <a:pPr marL="0" indent="0">
              <a:buFont typeface="Arial" charset="0"/>
              <a:buNone/>
            </a:pPr>
            <a:endParaRPr lang="en-US" sz="5100" dirty="0" smtClean="0"/>
          </a:p>
          <a:p>
            <a:pPr marL="0" indent="0">
              <a:buFont typeface="Arial" charset="0"/>
              <a:buNone/>
            </a:pPr>
            <a:r>
              <a:rPr lang="en-US" sz="3800" dirty="0" smtClean="0"/>
              <a:t>*There are now 33 distressed counties based on new economic data</a:t>
            </a:r>
          </a:p>
          <a:p>
            <a:pPr marL="0" indent="0">
              <a:buFont typeface="Arial" charset="0"/>
              <a:buNone/>
            </a:pPr>
            <a:r>
              <a:rPr lang="en-US" sz="1200" b="1" dirty="0" smtClean="0"/>
              <a:t>          </a:t>
            </a:r>
          </a:p>
          <a:p>
            <a:pPr marL="0" indent="0">
              <a:buFont typeface="Arial" charset="0"/>
              <a:buNone/>
            </a:pPr>
            <a:r>
              <a:rPr lang="en-US" b="1" dirty="0" smtClean="0"/>
              <a:t>  1. US Department of Commerce, Bureau of Economic Analysis (</a:t>
            </a:r>
            <a:r>
              <a:rPr lang="en-US" b="1" dirty="0" smtClean="0">
                <a:hlinkClick r:id="rId3"/>
              </a:rPr>
              <a:t>www.bea.gov</a:t>
            </a:r>
            <a:r>
              <a:rPr lang="en-US" b="1" dirty="0" smtClean="0"/>
              <a:t>) for income data.</a:t>
            </a:r>
          </a:p>
          <a:p>
            <a:pPr marL="0" indent="0">
              <a:buFont typeface="Arial" charset="0"/>
              <a:buNone/>
            </a:pPr>
            <a:r>
              <a:rPr lang="en-US" b="1" dirty="0" smtClean="0"/>
              <a:t>  2. Department of Labor, Bureau of Labor Statistics (</a:t>
            </a:r>
            <a:r>
              <a:rPr lang="en-US" b="1" dirty="0" smtClean="0">
                <a:hlinkClick r:id="rId4"/>
              </a:rPr>
              <a:t>www.bls.gov</a:t>
            </a:r>
            <a:r>
              <a:rPr lang="en-US" b="1" dirty="0" smtClean="0"/>
              <a:t>) for unemployment data.</a:t>
            </a:r>
          </a:p>
        </p:txBody>
      </p:sp>
      <p:sp>
        <p:nvSpPr>
          <p:cNvPr id="16388" name="Slide Number Placeholder 4"/>
          <p:cNvSpPr>
            <a:spLocks noGrp="1"/>
          </p:cNvSpPr>
          <p:nvPr>
            <p:ph type="sldNum" sz="quarter" idx="12"/>
          </p:nvPr>
        </p:nvSpPr>
        <p:spPr bwMode="auto">
          <a:xfrm>
            <a:off x="8458200" y="6173788"/>
            <a:ext cx="654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fld id="{0153EF24-AF70-4072-BBD4-F26A940AC0D3}" type="slidenum">
              <a:rPr lang="en-US" smtClean="0"/>
              <a:pPr algn="l" eaLnBrk="1" hangingPunct="1"/>
              <a:t>27</a:t>
            </a:fld>
            <a:endParaRPr lang="en-US" smtClean="0"/>
          </a:p>
        </p:txBody>
      </p:sp>
    </p:spTree>
    <p:extLst>
      <p:ext uri="{BB962C8B-B14F-4D97-AF65-F5344CB8AC3E}">
        <p14:creationId xmlns:p14="http://schemas.microsoft.com/office/powerpoint/2010/main" val="1335017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18434" name="Picture 2" descr="https://zmail.uaex.edu/service/home/~/APAC%20Distressed%20Counties%202012.gif?auth=co&amp;loc=en_US&amp;id=951&amp;par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88" y="268288"/>
            <a:ext cx="6450012" cy="573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1"/>
          <p:cNvSpPr txBox="1">
            <a:spLocks noChangeArrowheads="1"/>
          </p:cNvSpPr>
          <p:nvPr/>
        </p:nvSpPr>
        <p:spPr bwMode="auto">
          <a:xfrm>
            <a:off x="7024688" y="1482725"/>
            <a:ext cx="19939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sz="1600" dirty="0"/>
              <a:t>30 out 75 Arkansas counties are distressed, or 40% overall (30/75).</a:t>
            </a:r>
          </a:p>
          <a:p>
            <a:pPr eaLnBrk="1" hangingPunct="1"/>
            <a:endParaRPr lang="en-US" sz="1600" dirty="0"/>
          </a:p>
          <a:p>
            <a:pPr eaLnBrk="1" hangingPunct="1"/>
            <a:endParaRPr lang="en-US" sz="1600" b="1" dirty="0"/>
          </a:p>
        </p:txBody>
      </p:sp>
    </p:spTree>
    <p:extLst>
      <p:ext uri="{BB962C8B-B14F-4D97-AF65-F5344CB8AC3E}">
        <p14:creationId xmlns:p14="http://schemas.microsoft.com/office/powerpoint/2010/main" val="3418038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1026" name="Picture 2" descr="C:\Users\djerome\Desktop\APAC Distressed Counties 201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695" y="516326"/>
            <a:ext cx="6801130" cy="56589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
          <p:cNvSpPr txBox="1">
            <a:spLocks noChangeArrowheads="1"/>
          </p:cNvSpPr>
          <p:nvPr/>
        </p:nvSpPr>
        <p:spPr bwMode="auto">
          <a:xfrm>
            <a:off x="6903666" y="2114737"/>
            <a:ext cx="19939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sz="1600" dirty="0" smtClean="0"/>
              <a:t>33 </a:t>
            </a:r>
            <a:r>
              <a:rPr lang="en-US" sz="1600" dirty="0"/>
              <a:t>out 75 Arkansas counties are distressed, or </a:t>
            </a:r>
            <a:r>
              <a:rPr lang="en-US" sz="1600" dirty="0" smtClean="0"/>
              <a:t>44% </a:t>
            </a:r>
            <a:r>
              <a:rPr lang="en-US" sz="1600" dirty="0"/>
              <a:t>overall (</a:t>
            </a:r>
            <a:r>
              <a:rPr lang="en-US" sz="1600" dirty="0" smtClean="0"/>
              <a:t>33/75).</a:t>
            </a:r>
          </a:p>
          <a:p>
            <a:pPr eaLnBrk="1" hangingPunct="1"/>
            <a:r>
              <a:rPr lang="en-US" sz="1600" b="1" i="1" dirty="0" smtClean="0"/>
              <a:t>Added</a:t>
            </a:r>
            <a:r>
              <a:rPr lang="en-US" sz="1600" b="1" dirty="0" smtClean="0"/>
              <a:t>:</a:t>
            </a:r>
            <a:r>
              <a:rPr lang="en-US" sz="1600" dirty="0" smtClean="0"/>
              <a:t> Lafayette, Logan, Marion, Randolph and Stone</a:t>
            </a:r>
          </a:p>
          <a:p>
            <a:pPr eaLnBrk="1" hangingPunct="1"/>
            <a:r>
              <a:rPr lang="en-US" sz="1600" b="1" i="1" dirty="0" smtClean="0"/>
              <a:t>Deleted</a:t>
            </a:r>
            <a:r>
              <a:rPr lang="en-US" sz="1600" b="1" dirty="0" smtClean="0"/>
              <a:t>:</a:t>
            </a:r>
            <a:r>
              <a:rPr lang="en-US" sz="1600" dirty="0" smtClean="0"/>
              <a:t> Arkansas and Carroll</a:t>
            </a:r>
            <a:endParaRPr lang="en-US" sz="1600" dirty="0"/>
          </a:p>
          <a:p>
            <a:pPr eaLnBrk="1" hangingPunct="1"/>
            <a:endParaRPr lang="en-US" sz="1600" dirty="0"/>
          </a:p>
          <a:p>
            <a:pPr eaLnBrk="1" hangingPunct="1"/>
            <a:endParaRPr lang="en-US" sz="1600" b="1" dirty="0"/>
          </a:p>
        </p:txBody>
      </p:sp>
    </p:spTree>
    <p:extLst>
      <p:ext uri="{BB962C8B-B14F-4D97-AF65-F5344CB8AC3E}">
        <p14:creationId xmlns:p14="http://schemas.microsoft.com/office/powerpoint/2010/main" val="705238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159"/>
            <a:ext cx="8229600" cy="1143000"/>
          </a:xfrm>
        </p:spPr>
        <p:txBody>
          <a:bodyPr>
            <a:noAutofit/>
          </a:bodyPr>
          <a:lstStyle/>
          <a:p>
            <a:pPr>
              <a:lnSpc>
                <a:spcPct val="90000"/>
              </a:lnSpc>
            </a:pPr>
            <a:r>
              <a:rPr lang="en-US" sz="3600" b="1" dirty="0" smtClean="0">
                <a:solidFill>
                  <a:schemeClr val="bg1"/>
                </a:solidFill>
                <a:effectLst>
                  <a:outerShdw blurRad="50800" dist="38100" dir="2700000" algn="tl" rotWithShape="0">
                    <a:prstClr val="black">
                      <a:alpha val="50000"/>
                    </a:prstClr>
                  </a:outerShdw>
                </a:effectLst>
                <a:latin typeface="Arial"/>
                <a:cs typeface="Arial"/>
              </a:rPr>
              <a:t>Know the minority status of your current and potential vendors:</a:t>
            </a:r>
            <a:endParaRPr lang="en-US" sz="3600" b="1" dirty="0">
              <a:solidFill>
                <a:schemeClr val="bg1"/>
              </a:solidFill>
              <a:effectLst>
                <a:outerShdw blurRad="50800" dist="38100" dir="2700000" algn="tl" rotWithShape="0">
                  <a:prstClr val="black">
                    <a:alpha val="50000"/>
                  </a:prstClr>
                </a:outerShdw>
              </a:effectLst>
              <a:latin typeface="Arial"/>
              <a:cs typeface="Arial"/>
            </a:endParaRPr>
          </a:p>
        </p:txBody>
      </p:sp>
      <p:sp>
        <p:nvSpPr>
          <p:cNvPr id="3" name="Content Placeholder 2"/>
          <p:cNvSpPr>
            <a:spLocks noGrp="1"/>
          </p:cNvSpPr>
          <p:nvPr>
            <p:ph idx="1"/>
          </p:nvPr>
        </p:nvSpPr>
        <p:spPr>
          <a:xfrm>
            <a:off x="457200" y="1478799"/>
            <a:ext cx="8229600" cy="4871417"/>
          </a:xfrm>
        </p:spPr>
        <p:txBody>
          <a:bodyPr>
            <a:normAutofit/>
          </a:bodyPr>
          <a:lstStyle/>
          <a:p>
            <a:pPr>
              <a:buClr>
                <a:srgbClr val="FF0000"/>
              </a:buClr>
              <a:buFont typeface="Wingdings" charset="2"/>
              <a:buChar char="§"/>
            </a:pPr>
            <a:r>
              <a:rPr lang="en-US" dirty="0" smtClean="0">
                <a:solidFill>
                  <a:srgbClr val="0000FF"/>
                </a:solidFill>
                <a:effectLst>
                  <a:outerShdw blurRad="50800" dist="38100" dir="2700000" algn="tl" rotWithShape="0">
                    <a:prstClr val="black">
                      <a:alpha val="50000"/>
                    </a:prstClr>
                  </a:outerShdw>
                </a:effectLst>
                <a:cs typeface="Arial"/>
              </a:rPr>
              <a:t>Vendor Information Request Form</a:t>
            </a:r>
            <a:r>
              <a:rPr lang="en-US" dirty="0" smtClean="0">
                <a:cs typeface="Arial"/>
              </a:rPr>
              <a:t/>
            </a:r>
            <a:br>
              <a:rPr lang="en-US" dirty="0" smtClean="0">
                <a:cs typeface="Arial"/>
              </a:rPr>
            </a:br>
            <a:r>
              <a:rPr lang="en-US" dirty="0" smtClean="0">
                <a:cs typeface="Arial"/>
              </a:rPr>
              <a:t/>
            </a:r>
            <a:br>
              <a:rPr lang="en-US" dirty="0" smtClean="0">
                <a:cs typeface="Arial"/>
              </a:rPr>
            </a:br>
            <a:r>
              <a:rPr lang="en-US" sz="2400" dirty="0" smtClean="0">
                <a:cs typeface="Arial"/>
              </a:rPr>
              <a:t>Vendors are required to fill one out before a </a:t>
            </a:r>
            <a:br>
              <a:rPr lang="en-US" sz="2400" dirty="0" smtClean="0">
                <a:cs typeface="Arial"/>
              </a:rPr>
            </a:br>
            <a:r>
              <a:rPr lang="en-US" sz="2400" dirty="0" smtClean="0">
                <a:cs typeface="Arial"/>
              </a:rPr>
              <a:t>purchase order is issued.</a:t>
            </a:r>
            <a:br>
              <a:rPr lang="en-US" sz="2400" dirty="0" smtClean="0">
                <a:cs typeface="Arial"/>
              </a:rPr>
            </a:br>
            <a:r>
              <a:rPr lang="en-US" sz="2400" dirty="0" smtClean="0">
                <a:cs typeface="Arial"/>
              </a:rPr>
              <a:t/>
            </a:r>
            <a:br>
              <a:rPr lang="en-US" sz="2400" dirty="0" smtClean="0">
                <a:cs typeface="Arial"/>
              </a:rPr>
            </a:br>
            <a:r>
              <a:rPr lang="en-US" sz="2400" dirty="0" smtClean="0">
                <a:cs typeface="Arial"/>
              </a:rPr>
              <a:t>This helps to determine the status of the </a:t>
            </a:r>
            <a:br>
              <a:rPr lang="en-US" sz="2400" dirty="0" smtClean="0">
                <a:cs typeface="Arial"/>
              </a:rPr>
            </a:br>
            <a:r>
              <a:rPr lang="en-US" sz="2400" dirty="0" smtClean="0">
                <a:cs typeface="Arial"/>
              </a:rPr>
              <a:t>vendor as a minority and to track expenditures.</a:t>
            </a:r>
            <a:br>
              <a:rPr lang="en-US" sz="2400" dirty="0" smtClean="0">
                <a:cs typeface="Arial"/>
              </a:rPr>
            </a:br>
            <a:r>
              <a:rPr lang="en-US" sz="2400" dirty="0" smtClean="0">
                <a:cs typeface="Arial"/>
              </a:rPr>
              <a:t/>
            </a:r>
            <a:br>
              <a:rPr lang="en-US" sz="2400" dirty="0" smtClean="0">
                <a:cs typeface="Arial"/>
              </a:rPr>
            </a:br>
            <a:r>
              <a:rPr lang="en-US" sz="2400" dirty="0" smtClean="0">
                <a:cs typeface="Arial"/>
              </a:rPr>
              <a:t>You may already be utilizing vendors that just</a:t>
            </a:r>
            <a:br>
              <a:rPr lang="en-US" sz="2400" dirty="0" smtClean="0">
                <a:cs typeface="Arial"/>
              </a:rPr>
            </a:br>
            <a:r>
              <a:rPr lang="en-US" sz="2400" dirty="0" smtClean="0">
                <a:cs typeface="Arial"/>
              </a:rPr>
              <a:t>have not been properly identified.</a:t>
            </a:r>
            <a:br>
              <a:rPr lang="en-US" sz="2400" dirty="0" smtClean="0">
                <a:cs typeface="Arial"/>
              </a:rPr>
            </a:br>
            <a:r>
              <a:rPr lang="en-US" sz="2400" dirty="0" smtClean="0">
                <a:cs typeface="Arial"/>
              </a:rPr>
              <a:t/>
            </a:r>
            <a:br>
              <a:rPr lang="en-US" sz="2400" dirty="0" smtClean="0">
                <a:cs typeface="Arial"/>
              </a:rPr>
            </a:br>
            <a:r>
              <a:rPr lang="en-US" sz="2400" dirty="0" smtClean="0">
                <a:cs typeface="Arial"/>
              </a:rPr>
              <a:t>The form could be modified to fit your</a:t>
            </a:r>
            <a:br>
              <a:rPr lang="en-US" sz="2400" dirty="0" smtClean="0">
                <a:cs typeface="Arial"/>
              </a:rPr>
            </a:br>
            <a:r>
              <a:rPr lang="en-US" sz="2400" dirty="0" smtClean="0">
                <a:cs typeface="Arial"/>
              </a:rPr>
              <a:t>particular needs.</a:t>
            </a:r>
          </a:p>
        </p:txBody>
      </p:sp>
    </p:spTree>
    <p:extLst>
      <p:ext uri="{BB962C8B-B14F-4D97-AF65-F5344CB8AC3E}">
        <p14:creationId xmlns:p14="http://schemas.microsoft.com/office/powerpoint/2010/main" val="36340589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704088"/>
            <a:ext cx="8229600" cy="721300"/>
          </a:xfrm>
        </p:spPr>
        <p:txBody>
          <a:bodyPr>
            <a:normAutofit/>
          </a:bodyPr>
          <a:lstStyle/>
          <a:p>
            <a:pPr algn="ctr"/>
            <a:r>
              <a:rPr lang="en-US" sz="3600" b="1" dirty="0" smtClean="0"/>
              <a:t>Contracting with the Government</a:t>
            </a:r>
            <a:endParaRPr lang="en-US" sz="3600" b="1" dirty="0"/>
          </a:p>
        </p:txBody>
      </p:sp>
      <p:sp>
        <p:nvSpPr>
          <p:cNvPr id="3" name="Content Placeholder 2"/>
          <p:cNvSpPr>
            <a:spLocks noGrp="1"/>
          </p:cNvSpPr>
          <p:nvPr>
            <p:ph idx="1"/>
          </p:nvPr>
        </p:nvSpPr>
        <p:spPr>
          <a:xfrm>
            <a:off x="457200" y="1627094"/>
            <a:ext cx="8229600" cy="4709160"/>
          </a:xfrm>
        </p:spPr>
        <p:txBody>
          <a:bodyPr>
            <a:normAutofit/>
          </a:bodyPr>
          <a:lstStyle/>
          <a:p>
            <a:pPr lvl="1"/>
            <a:r>
              <a:rPr lang="en-US" dirty="0" smtClean="0">
                <a:ea typeface="ＭＳ Ｐゴシック" pitchFamily="34" charset="-128"/>
              </a:rPr>
              <a:t>New regulations prohibit most “low bid” awards, emphasize quality</a:t>
            </a:r>
          </a:p>
          <a:p>
            <a:pPr lvl="1"/>
            <a:r>
              <a:rPr lang="en-US" dirty="0" smtClean="0">
                <a:ea typeface="ＭＳ Ｐゴシック" pitchFamily="34" charset="-128"/>
              </a:rPr>
              <a:t>Newer regulations emphasize “commercial practices” that result in less “red tape”</a:t>
            </a:r>
          </a:p>
          <a:p>
            <a:pPr lvl="1"/>
            <a:r>
              <a:rPr lang="en-US" dirty="0" smtClean="0">
                <a:ea typeface="ＭＳ Ｐゴシック" pitchFamily="34" charset="-128"/>
              </a:rPr>
              <a:t>It can be a steady business with some profit</a:t>
            </a:r>
          </a:p>
          <a:p>
            <a:pPr lvl="1"/>
            <a:r>
              <a:rPr lang="en-US" dirty="0" smtClean="0">
                <a:ea typeface="ＭＳ Ｐゴシック" pitchFamily="34" charset="-128"/>
              </a:rPr>
              <a:t>Government customers come back if vendor’s track record is good.</a:t>
            </a:r>
          </a:p>
          <a:p>
            <a:pPr lvl="1"/>
            <a:r>
              <a:rPr lang="en-US" dirty="0" smtClean="0">
                <a:ea typeface="ＭＳ Ｐゴシック" pitchFamily="34" charset="-128"/>
              </a:rPr>
              <a:t>Government  pays its bills (eventually); no bad-debt write-offs.</a:t>
            </a:r>
          </a:p>
          <a:p>
            <a:pPr lvl="1"/>
            <a:r>
              <a:rPr lang="en-US" dirty="0" smtClean="0">
                <a:ea typeface="ＭＳ Ｐゴシック" pitchFamily="34" charset="-128"/>
              </a:rPr>
              <a:t>Prompt payment laws protect small businesses.</a:t>
            </a:r>
          </a:p>
          <a:p>
            <a:pPr lvl="1"/>
            <a:r>
              <a:rPr lang="en-US" dirty="0" smtClean="0">
                <a:ea typeface="ＭＳ Ｐゴシック" pitchFamily="34" charset="-128"/>
              </a:rPr>
              <a:t>As with most things, the process of government contracting becomes easier with experience.</a:t>
            </a:r>
          </a:p>
          <a:p>
            <a:pPr marL="137160" indent="0">
              <a:buNone/>
            </a:pPr>
            <a:endParaRPr lang="en-US" sz="2400" dirty="0" smtClean="0">
              <a:ea typeface="ＭＳ Ｐゴシック" pitchFamily="34" charset="-128"/>
            </a:endParaRPr>
          </a:p>
          <a:p>
            <a:endParaRPr lang="en-US" dirty="0"/>
          </a:p>
        </p:txBody>
      </p:sp>
    </p:spTree>
    <p:extLst>
      <p:ext uri="{BB962C8B-B14F-4D97-AF65-F5344CB8AC3E}">
        <p14:creationId xmlns:p14="http://schemas.microsoft.com/office/powerpoint/2010/main" val="3515943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01983"/>
          </a:xfrm>
        </p:spPr>
        <p:txBody>
          <a:bodyPr>
            <a:normAutofit/>
          </a:bodyPr>
          <a:lstStyle/>
          <a:p>
            <a:pPr algn="ctr"/>
            <a:r>
              <a:rPr lang="en-US" sz="3600" dirty="0" smtClean="0"/>
              <a:t>APAC Believes in Collaboration</a:t>
            </a:r>
            <a:endParaRPr lang="en-US" sz="3600" dirty="0"/>
          </a:p>
        </p:txBody>
      </p:sp>
      <p:sp>
        <p:nvSpPr>
          <p:cNvPr id="3" name="Content Placeholder 2"/>
          <p:cNvSpPr>
            <a:spLocks noGrp="1"/>
          </p:cNvSpPr>
          <p:nvPr>
            <p:ph idx="1"/>
          </p:nvPr>
        </p:nvSpPr>
        <p:spPr/>
        <p:txBody>
          <a:bodyPr>
            <a:normAutofit/>
          </a:bodyPr>
          <a:lstStyle/>
          <a:p>
            <a:r>
              <a:rPr lang="en-US" dirty="0" smtClean="0"/>
              <a:t>APAC is just one tool in the tool kit</a:t>
            </a:r>
          </a:p>
          <a:p>
            <a:r>
              <a:rPr lang="en-US" dirty="0" smtClean="0"/>
              <a:t>Provides training through the Arkansas Small Business and Technology Development Center (ASBTDC)</a:t>
            </a:r>
          </a:p>
          <a:p>
            <a:r>
              <a:rPr lang="en-US" dirty="0" smtClean="0"/>
              <a:t>Partners with SBA in providing training </a:t>
            </a:r>
          </a:p>
          <a:p>
            <a:r>
              <a:rPr lang="en-US" dirty="0" smtClean="0"/>
              <a:t>Arkansas Economic Development Commission</a:t>
            </a:r>
          </a:p>
          <a:p>
            <a:r>
              <a:rPr lang="en-US" dirty="0" smtClean="0"/>
              <a:t>Arkansas State Chamber of Commerce (Annual Procurement Conference)</a:t>
            </a:r>
          </a:p>
          <a:p>
            <a:r>
              <a:rPr lang="en-US" dirty="0" smtClean="0"/>
              <a:t>Cooperative Extension Service has offices in all 75 counties</a:t>
            </a:r>
            <a:endParaRPr lang="en-US" dirty="0"/>
          </a:p>
        </p:txBody>
      </p:sp>
    </p:spTree>
    <p:extLst>
      <p:ext uri="{BB962C8B-B14F-4D97-AF65-F5344CB8AC3E}">
        <p14:creationId xmlns:p14="http://schemas.microsoft.com/office/powerpoint/2010/main" val="2283835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55417"/>
            <a:ext cx="8229600" cy="1143000"/>
          </a:xfrm>
        </p:spPr>
        <p:txBody>
          <a:bodyPr>
            <a:noAutofit/>
          </a:bodyPr>
          <a:lstStyle/>
          <a:p>
            <a:pPr algn="ctr"/>
            <a:r>
              <a:rPr lang="en-US" sz="3600" b="1" dirty="0"/>
              <a:t>Construction Contracting </a:t>
            </a:r>
            <a:r>
              <a:rPr lang="en-US" sz="3600" dirty="0"/>
              <a:t/>
            </a:r>
            <a:br>
              <a:rPr lang="en-US" sz="3600" dirty="0"/>
            </a:br>
            <a:r>
              <a:rPr lang="en-US" sz="3600" b="1" dirty="0"/>
              <a:t>(20 March 2013)</a:t>
            </a:r>
            <a:r>
              <a:rPr lang="en-US" sz="3600" dirty="0"/>
              <a:t/>
            </a:r>
            <a:br>
              <a:rPr lang="en-US" sz="3600" dirty="0"/>
            </a:br>
            <a:endParaRPr lang="en-US" sz="3600" dirty="0"/>
          </a:p>
        </p:txBody>
      </p:sp>
      <p:sp>
        <p:nvSpPr>
          <p:cNvPr id="3" name="Content Placeholder 2"/>
          <p:cNvSpPr>
            <a:spLocks noGrp="1"/>
          </p:cNvSpPr>
          <p:nvPr>
            <p:ph idx="1"/>
          </p:nvPr>
        </p:nvSpPr>
        <p:spPr>
          <a:xfrm>
            <a:off x="457200" y="1935480"/>
            <a:ext cx="8229600" cy="4250167"/>
          </a:xfrm>
        </p:spPr>
        <p:txBody>
          <a:bodyPr>
            <a:normAutofit fontScale="62500" lnSpcReduction="20000"/>
          </a:bodyPr>
          <a:lstStyle/>
          <a:p>
            <a:pPr marL="0" indent="0">
              <a:buNone/>
            </a:pPr>
            <a:r>
              <a:rPr lang="en-US" dirty="0" smtClean="0"/>
              <a:t>8</a:t>
            </a:r>
            <a:r>
              <a:rPr lang="en-US" b="1" dirty="0" smtClean="0"/>
              <a:t>:00 </a:t>
            </a:r>
            <a:r>
              <a:rPr lang="en-US" b="1" dirty="0"/>
              <a:t>– 8:30 A.M.</a:t>
            </a:r>
            <a:r>
              <a:rPr lang="en-US" dirty="0"/>
              <a:t> – Registration</a:t>
            </a:r>
          </a:p>
          <a:p>
            <a:pPr marL="0" indent="0">
              <a:buNone/>
            </a:pPr>
            <a:r>
              <a:rPr lang="en-US" b="1" dirty="0"/>
              <a:t>8:30 – 8:45 A.M.</a:t>
            </a:r>
            <a:r>
              <a:rPr lang="en-US" dirty="0"/>
              <a:t> – Introductory Remarks: David Jerome, Director, APAC</a:t>
            </a:r>
          </a:p>
          <a:p>
            <a:pPr marL="1774825" indent="-1774825">
              <a:buNone/>
            </a:pPr>
            <a:r>
              <a:rPr lang="en-US" b="1" dirty="0"/>
              <a:t>8:45 – 9:15 A.M.</a:t>
            </a:r>
            <a:r>
              <a:rPr lang="en-US" dirty="0"/>
              <a:t> – Bonding and Financial Considerations: Mr. Jay Coles, Deputy </a:t>
            </a:r>
            <a:r>
              <a:rPr lang="en-US" dirty="0" smtClean="0"/>
              <a:t> Director </a:t>
            </a:r>
            <a:r>
              <a:rPr lang="en-US" dirty="0"/>
              <a:t>SBA – State of Arkansas</a:t>
            </a:r>
          </a:p>
          <a:p>
            <a:pPr marL="0" indent="0">
              <a:buNone/>
            </a:pPr>
            <a:r>
              <a:rPr lang="en-US" b="1" dirty="0"/>
              <a:t>9:15 – 9:30 A.M.</a:t>
            </a:r>
            <a:r>
              <a:rPr lang="en-US" dirty="0"/>
              <a:t> – A Contractor’s View of Construction Contracting</a:t>
            </a:r>
          </a:p>
          <a:p>
            <a:pPr marL="0" indent="0">
              <a:buNone/>
            </a:pPr>
            <a:endParaRPr lang="en-US" b="1" dirty="0" smtClean="0"/>
          </a:p>
          <a:p>
            <a:pPr marL="0" indent="0" algn="ctr">
              <a:buNone/>
            </a:pPr>
            <a:r>
              <a:rPr lang="en-US" sz="3200" b="1" u="sng" dirty="0" smtClean="0"/>
              <a:t>9:30 </a:t>
            </a:r>
            <a:r>
              <a:rPr lang="en-US" sz="3200" b="1" u="sng" dirty="0"/>
              <a:t>A.M. – 12:30 P.M.</a:t>
            </a:r>
            <a:r>
              <a:rPr lang="en-US" sz="3200" u="sng" dirty="0"/>
              <a:t> – Construction Contracting: Mr. Ray Blevins</a:t>
            </a:r>
          </a:p>
          <a:p>
            <a:pPr marL="0" lvl="0" indent="0">
              <a:buNone/>
            </a:pPr>
            <a:endParaRPr lang="en-US" b="1" dirty="0" smtClean="0"/>
          </a:p>
          <a:p>
            <a:pPr marL="0" lvl="0" indent="0">
              <a:buNone/>
            </a:pPr>
            <a:r>
              <a:rPr lang="en-US" b="1" dirty="0" smtClean="0"/>
              <a:t>State </a:t>
            </a:r>
            <a:r>
              <a:rPr lang="en-US" b="1" dirty="0"/>
              <a:t>Construction Contracting</a:t>
            </a:r>
            <a:endParaRPr lang="en-US" dirty="0"/>
          </a:p>
          <a:p>
            <a:pPr marL="0" indent="0">
              <a:buNone/>
            </a:pPr>
            <a:r>
              <a:rPr lang="en-US" b="1" dirty="0"/>
              <a:t> </a:t>
            </a:r>
            <a:endParaRPr lang="en-US" dirty="0"/>
          </a:p>
          <a:p>
            <a:pPr lvl="0"/>
            <a:r>
              <a:rPr lang="en-US" dirty="0"/>
              <a:t>Bid Procedures</a:t>
            </a:r>
          </a:p>
          <a:p>
            <a:pPr lvl="0"/>
            <a:r>
              <a:rPr lang="en-US" dirty="0"/>
              <a:t>Arkansas Vendor Manual</a:t>
            </a:r>
          </a:p>
          <a:p>
            <a:pPr lvl="0"/>
            <a:r>
              <a:rPr lang="en-US" dirty="0"/>
              <a:t>State Types of Solicitations</a:t>
            </a:r>
          </a:p>
          <a:p>
            <a:pPr lvl="0"/>
            <a:r>
              <a:rPr lang="en-US" dirty="0"/>
              <a:t>Bonds</a:t>
            </a:r>
          </a:p>
          <a:p>
            <a:pPr marL="0" indent="0">
              <a:buNone/>
            </a:pPr>
            <a:r>
              <a:rPr lang="en-US" dirty="0"/>
              <a:t> </a:t>
            </a:r>
          </a:p>
          <a:p>
            <a:pPr marL="0" indent="0">
              <a:buNone/>
            </a:pPr>
            <a:r>
              <a:rPr lang="en-US" b="1" dirty="0"/>
              <a:t>(10 Minute Break)</a:t>
            </a:r>
            <a:endParaRPr lang="en-US" dirty="0"/>
          </a:p>
          <a:p>
            <a:endParaRPr lang="en-US" dirty="0"/>
          </a:p>
          <a:p>
            <a:endParaRPr lang="en-US" dirty="0"/>
          </a:p>
        </p:txBody>
      </p:sp>
    </p:spTree>
    <p:extLst>
      <p:ext uri="{BB962C8B-B14F-4D97-AF65-F5344CB8AC3E}">
        <p14:creationId xmlns:p14="http://schemas.microsoft.com/office/powerpoint/2010/main" val="1027415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8224" y="1830324"/>
            <a:ext cx="8229600" cy="640618"/>
          </a:xfrm>
        </p:spPr>
        <p:txBody>
          <a:bodyPr>
            <a:noAutofit/>
          </a:bodyPr>
          <a:lstStyle/>
          <a:p>
            <a:pPr algn="ctr"/>
            <a:r>
              <a:rPr lang="en-US" sz="3600" b="1" dirty="0"/>
              <a:t>Construction Contracting </a:t>
            </a:r>
            <a:r>
              <a:rPr lang="en-US" sz="3600" dirty="0"/>
              <a:t/>
            </a:r>
            <a:br>
              <a:rPr lang="en-US" sz="3600" dirty="0"/>
            </a:br>
            <a:r>
              <a:rPr lang="en-US" sz="3600" b="1" dirty="0" smtClean="0"/>
              <a:t>20 March 2013 (Cont.)</a:t>
            </a:r>
            <a:r>
              <a:rPr lang="en-US" sz="3600" b="1" dirty="0"/>
              <a:t/>
            </a:r>
            <a:br>
              <a:rPr lang="en-US" sz="3600" b="1" dirty="0"/>
            </a:br>
            <a:endParaRPr lang="en-US" sz="3600" b="1" dirty="0"/>
          </a:p>
        </p:txBody>
      </p:sp>
      <p:sp>
        <p:nvSpPr>
          <p:cNvPr id="3" name="Content Placeholder 2"/>
          <p:cNvSpPr>
            <a:spLocks noGrp="1"/>
          </p:cNvSpPr>
          <p:nvPr>
            <p:ph idx="1"/>
          </p:nvPr>
        </p:nvSpPr>
        <p:spPr/>
        <p:txBody>
          <a:bodyPr>
            <a:normAutofit fontScale="70000" lnSpcReduction="20000"/>
          </a:bodyPr>
          <a:lstStyle/>
          <a:p>
            <a:pPr marL="0" lvl="0" indent="0">
              <a:buNone/>
            </a:pPr>
            <a:r>
              <a:rPr lang="en-US" b="1" dirty="0"/>
              <a:t>Federal Construction Contracting</a:t>
            </a:r>
            <a:endParaRPr lang="en-US" dirty="0"/>
          </a:p>
          <a:p>
            <a:pPr marL="0" indent="0">
              <a:buNone/>
            </a:pPr>
            <a:endParaRPr lang="en-US" dirty="0"/>
          </a:p>
          <a:p>
            <a:pPr lvl="0"/>
            <a:r>
              <a:rPr lang="en-US" dirty="0"/>
              <a:t>Bid Procedures</a:t>
            </a:r>
          </a:p>
          <a:p>
            <a:pPr lvl="0"/>
            <a:r>
              <a:rPr lang="en-US" dirty="0"/>
              <a:t>Federal Acquisition Regulation Part 36</a:t>
            </a:r>
          </a:p>
          <a:p>
            <a:pPr lvl="0"/>
            <a:r>
              <a:rPr lang="en-US" dirty="0"/>
              <a:t>Davis Bacon Act </a:t>
            </a:r>
          </a:p>
          <a:p>
            <a:pPr lvl="0"/>
            <a:r>
              <a:rPr lang="en-US" dirty="0"/>
              <a:t>Federal Types of Solicitations</a:t>
            </a:r>
          </a:p>
          <a:p>
            <a:pPr lvl="0"/>
            <a:r>
              <a:rPr lang="en-US" dirty="0"/>
              <a:t>Bonds</a:t>
            </a:r>
          </a:p>
          <a:p>
            <a:pPr marL="0" indent="0">
              <a:buNone/>
            </a:pPr>
            <a:r>
              <a:rPr lang="en-US" dirty="0"/>
              <a:t> </a:t>
            </a:r>
          </a:p>
          <a:p>
            <a:pPr marL="0" lvl="0" indent="0">
              <a:buNone/>
            </a:pPr>
            <a:r>
              <a:rPr lang="en-US" b="1" dirty="0"/>
              <a:t>Contract Award Process</a:t>
            </a:r>
            <a:endParaRPr lang="en-US" dirty="0"/>
          </a:p>
          <a:p>
            <a:pPr marL="0" indent="0">
              <a:buNone/>
            </a:pPr>
            <a:r>
              <a:rPr lang="en-US" b="1" dirty="0"/>
              <a:t> </a:t>
            </a:r>
            <a:endParaRPr lang="en-US" dirty="0"/>
          </a:p>
          <a:p>
            <a:pPr lvl="0"/>
            <a:r>
              <a:rPr lang="en-US" dirty="0"/>
              <a:t>Notification </a:t>
            </a:r>
          </a:p>
          <a:p>
            <a:pPr lvl="0"/>
            <a:r>
              <a:rPr lang="en-US" dirty="0"/>
              <a:t>Pre-Performance Conference</a:t>
            </a:r>
          </a:p>
          <a:p>
            <a:pPr lvl="0"/>
            <a:r>
              <a:rPr lang="en-US" dirty="0"/>
              <a:t>Contract Administration </a:t>
            </a:r>
            <a:r>
              <a:rPr lang="en-US" dirty="0" smtClean="0"/>
              <a:t>Procedures</a:t>
            </a:r>
          </a:p>
          <a:p>
            <a:pPr marL="0" lvl="0" indent="0">
              <a:buNone/>
            </a:pPr>
            <a:endParaRPr lang="en-US" b="1" dirty="0" smtClean="0"/>
          </a:p>
          <a:p>
            <a:pPr marL="0" lvl="0" indent="0">
              <a:buNone/>
            </a:pPr>
            <a:r>
              <a:rPr lang="en-US" b="1" dirty="0" smtClean="0"/>
              <a:t>Conclusion</a:t>
            </a:r>
            <a:endParaRPr lang="en-US" dirty="0"/>
          </a:p>
          <a:p>
            <a:pPr lvl="0"/>
            <a:r>
              <a:rPr lang="en-US" dirty="0"/>
              <a:t>Questions and Answers </a:t>
            </a:r>
          </a:p>
          <a:p>
            <a:pPr lvl="0"/>
            <a:r>
              <a:rPr lang="en-US" dirty="0"/>
              <a:t>Complete evaluations prior to departure (please leave at registration table)</a:t>
            </a:r>
          </a:p>
          <a:p>
            <a:endParaRPr lang="en-US" dirty="0"/>
          </a:p>
        </p:txBody>
      </p:sp>
    </p:spTree>
    <p:extLst>
      <p:ext uri="{BB962C8B-B14F-4D97-AF65-F5344CB8AC3E}">
        <p14:creationId xmlns:p14="http://schemas.microsoft.com/office/powerpoint/2010/main" val="2408276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96035" y="633894"/>
            <a:ext cx="5419165" cy="616682"/>
          </a:xfrm>
        </p:spPr>
        <p:txBody>
          <a:bodyPr>
            <a:normAutofit fontScale="90000"/>
          </a:bodyPr>
          <a:lstStyle/>
          <a:p>
            <a:pPr algn="ctr"/>
            <a:r>
              <a:rPr lang="en-US" sz="3600" b="1" dirty="0"/>
              <a:t>Conclusion</a:t>
            </a:r>
          </a:p>
        </p:txBody>
      </p:sp>
      <p:sp>
        <p:nvSpPr>
          <p:cNvPr id="3" name="Content Placeholder 2"/>
          <p:cNvSpPr>
            <a:spLocks noGrp="1"/>
          </p:cNvSpPr>
          <p:nvPr>
            <p:ph idx="1"/>
          </p:nvPr>
        </p:nvSpPr>
        <p:spPr>
          <a:xfrm>
            <a:off x="457200" y="1250576"/>
            <a:ext cx="8229600" cy="4709160"/>
          </a:xfrm>
        </p:spPr>
        <p:txBody>
          <a:bodyPr>
            <a:normAutofit/>
          </a:bodyPr>
          <a:lstStyle/>
          <a:p>
            <a:r>
              <a:rPr lang="en-US" dirty="0" smtClean="0"/>
              <a:t>Arkansas businesses produce high quality products and services – both of which are in high demand by the government.</a:t>
            </a:r>
          </a:p>
          <a:p>
            <a:r>
              <a:rPr lang="en-US" dirty="0" smtClean="0"/>
              <a:t>Arkansas businesses can make a tremendous contribution to the state’s economy by bringing revenue into the state.</a:t>
            </a:r>
          </a:p>
          <a:p>
            <a:r>
              <a:rPr lang="en-US" dirty="0" smtClean="0"/>
              <a:t>Arkansas businesses can create meaningful and sustainable jobs.</a:t>
            </a:r>
          </a:p>
          <a:p>
            <a:r>
              <a:rPr lang="en-US" dirty="0" smtClean="0"/>
              <a:t>Partner with APAC and together we can do our part in making Arkansas even stronger!</a:t>
            </a:r>
            <a:endParaRPr lang="en-US" dirty="0"/>
          </a:p>
        </p:txBody>
      </p:sp>
    </p:spTree>
    <p:extLst>
      <p:ext uri="{BB962C8B-B14F-4D97-AF65-F5344CB8AC3E}">
        <p14:creationId xmlns:p14="http://schemas.microsoft.com/office/powerpoint/2010/main" val="3159212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81000" y="1093788"/>
            <a:ext cx="8229600" cy="868363"/>
          </a:xfrm>
        </p:spPr>
        <p:txBody>
          <a:bodyPr anchor="t"/>
          <a:lstStyle/>
          <a:p>
            <a:pPr algn="ctr" eaLnBrk="1" hangingPunct="1"/>
            <a:r>
              <a:rPr lang="en-US" sz="4000" b="1" dirty="0" smtClean="0">
                <a:ea typeface="ＭＳ Ｐゴシック" pitchFamily="34" charset="-128"/>
              </a:rPr>
              <a:t>How To Reach Us</a:t>
            </a:r>
          </a:p>
        </p:txBody>
      </p:sp>
      <p:sp>
        <p:nvSpPr>
          <p:cNvPr id="27651" name="Rectangle 3"/>
          <p:cNvSpPr>
            <a:spLocks noGrp="1" noChangeArrowheads="1"/>
          </p:cNvSpPr>
          <p:nvPr>
            <p:ph idx="1"/>
          </p:nvPr>
        </p:nvSpPr>
        <p:spPr>
          <a:xfrm>
            <a:off x="533400" y="1994741"/>
            <a:ext cx="8077200" cy="4084637"/>
          </a:xfrm>
        </p:spPr>
        <p:txBody>
          <a:bodyPr>
            <a:normAutofit lnSpcReduction="10000"/>
          </a:bodyPr>
          <a:lstStyle/>
          <a:p>
            <a:pPr algn="ctr" eaLnBrk="1" hangingPunct="1">
              <a:lnSpc>
                <a:spcPct val="90000"/>
              </a:lnSpc>
              <a:buFontTx/>
              <a:buNone/>
            </a:pPr>
            <a:r>
              <a:rPr lang="en-US" sz="2400" dirty="0" smtClean="0">
                <a:ea typeface="ＭＳ Ｐゴシック" pitchFamily="34" charset="-128"/>
              </a:rPr>
              <a:t>Arkansas Procurement Assistance Center</a:t>
            </a:r>
          </a:p>
          <a:p>
            <a:pPr algn="ctr" eaLnBrk="1" hangingPunct="1">
              <a:lnSpc>
                <a:spcPct val="90000"/>
              </a:lnSpc>
              <a:buFontTx/>
              <a:buNone/>
            </a:pPr>
            <a:r>
              <a:rPr lang="en-US" sz="2400" dirty="0" smtClean="0">
                <a:ea typeface="ＭＳ Ｐゴシック" pitchFamily="34" charset="-128"/>
              </a:rPr>
              <a:t>2301 South University Avenue</a:t>
            </a:r>
          </a:p>
          <a:p>
            <a:pPr algn="ctr" eaLnBrk="1" hangingPunct="1">
              <a:lnSpc>
                <a:spcPct val="90000"/>
              </a:lnSpc>
              <a:buFontTx/>
              <a:buNone/>
            </a:pPr>
            <a:r>
              <a:rPr lang="en-US" sz="2400" dirty="0" smtClean="0">
                <a:ea typeface="ＭＳ Ｐゴシック" pitchFamily="34" charset="-128"/>
              </a:rPr>
              <a:t>Little Rock, AR  72204-4940</a:t>
            </a:r>
          </a:p>
          <a:p>
            <a:pPr algn="ctr" eaLnBrk="1" hangingPunct="1">
              <a:lnSpc>
                <a:spcPct val="90000"/>
              </a:lnSpc>
              <a:buFontTx/>
              <a:buNone/>
            </a:pPr>
            <a:r>
              <a:rPr lang="en-US" sz="2400" b="1" dirty="0" smtClean="0">
                <a:solidFill>
                  <a:schemeClr val="accent1"/>
                </a:solidFill>
                <a:ea typeface="ＭＳ Ｐゴシック" pitchFamily="34" charset="-128"/>
                <a:hlinkClick r:id="rId3"/>
              </a:rPr>
              <a:t>apac@uaex.edu</a:t>
            </a:r>
            <a:endParaRPr lang="en-US" sz="2400" b="1" dirty="0" smtClean="0">
              <a:solidFill>
                <a:schemeClr val="accent1"/>
              </a:solidFill>
              <a:ea typeface="ＭＳ Ｐゴシック" pitchFamily="34" charset="-128"/>
            </a:endParaRPr>
          </a:p>
          <a:p>
            <a:pPr algn="ctr" eaLnBrk="1" hangingPunct="1">
              <a:lnSpc>
                <a:spcPct val="90000"/>
              </a:lnSpc>
              <a:buFont typeface="Arial" charset="0"/>
              <a:buNone/>
            </a:pPr>
            <a:r>
              <a:rPr lang="en-US" sz="2400" dirty="0" smtClean="0">
                <a:ea typeface="ＭＳ Ｐゴシック" pitchFamily="34" charset="-128"/>
              </a:rPr>
              <a:t>501-671-2393/Fax 501-671-2394</a:t>
            </a:r>
          </a:p>
          <a:p>
            <a:pPr algn="ctr" eaLnBrk="1" hangingPunct="1">
              <a:lnSpc>
                <a:spcPct val="90000"/>
              </a:lnSpc>
              <a:buFont typeface="Arial" charset="0"/>
              <a:buNone/>
            </a:pPr>
            <a:endParaRPr lang="en-US" sz="2400" dirty="0" smtClean="0">
              <a:ea typeface="ＭＳ Ｐゴシック" pitchFamily="34" charset="-128"/>
            </a:endParaRPr>
          </a:p>
          <a:p>
            <a:pPr algn="ctr" eaLnBrk="1" hangingPunct="1">
              <a:lnSpc>
                <a:spcPct val="90000"/>
              </a:lnSpc>
              <a:buFontTx/>
              <a:buNone/>
            </a:pPr>
            <a:r>
              <a:rPr lang="en-US" sz="2400" b="1" dirty="0" smtClean="0">
                <a:ea typeface="ＭＳ Ｐゴシック" pitchFamily="34" charset="-128"/>
                <a:sym typeface="Wingdings" pitchFamily="2" charset="2"/>
                <a:hlinkClick r:id="rId4"/>
              </a:rPr>
              <a:t>http://www.arcommunities.org/APAC.htm</a:t>
            </a:r>
            <a:r>
              <a:rPr lang="en-US" sz="2400" b="1" dirty="0" smtClean="0">
                <a:ea typeface="ＭＳ Ｐゴシック" pitchFamily="34" charset="-128"/>
                <a:sym typeface="Wingdings" pitchFamily="2" charset="2"/>
              </a:rPr>
              <a:t>  </a:t>
            </a:r>
            <a:endParaRPr lang="en-US" sz="2400" b="1" dirty="0" smtClean="0">
              <a:ea typeface="ＭＳ Ｐゴシック" pitchFamily="34" charset="-128"/>
            </a:endParaRPr>
          </a:p>
          <a:p>
            <a:pPr algn="ctr" eaLnBrk="1" hangingPunct="1">
              <a:lnSpc>
                <a:spcPct val="90000"/>
              </a:lnSpc>
              <a:buFont typeface="Arial" charset="0"/>
              <a:buNone/>
            </a:pPr>
            <a:endParaRPr lang="en-US" sz="2800" dirty="0" smtClean="0">
              <a:ea typeface="ＭＳ Ｐゴシック" pitchFamily="34" charset="-128"/>
            </a:endParaRPr>
          </a:p>
          <a:p>
            <a:pPr algn="ctr" eaLnBrk="1" hangingPunct="1">
              <a:lnSpc>
                <a:spcPct val="90000"/>
              </a:lnSpc>
              <a:buFont typeface="Arial" charset="0"/>
              <a:buNone/>
            </a:pPr>
            <a:r>
              <a:rPr lang="en-US" sz="2800" dirty="0" smtClean="0">
                <a:ea typeface="ＭＳ Ｐゴシック" pitchFamily="34" charset="-128"/>
              </a:rPr>
              <a:t>…or any County Extension Office</a:t>
            </a:r>
          </a:p>
          <a:p>
            <a:pPr algn="ctr" eaLnBrk="1" hangingPunct="1">
              <a:lnSpc>
                <a:spcPct val="90000"/>
              </a:lnSpc>
              <a:buFontTx/>
              <a:buNone/>
            </a:pPr>
            <a:endParaRPr lang="en-US" sz="2000" i="1" dirty="0" smtClean="0">
              <a:ea typeface="ＭＳ Ｐゴシック" pitchFamily="34" charset="-128"/>
            </a:endParaRPr>
          </a:p>
          <a:p>
            <a:pPr algn="ctr" eaLnBrk="1" hangingPunct="1">
              <a:lnSpc>
                <a:spcPct val="90000"/>
              </a:lnSpc>
              <a:buFontTx/>
              <a:buNone/>
            </a:pPr>
            <a:r>
              <a:rPr lang="en-US" sz="2000" i="1" dirty="0" smtClean="0">
                <a:ea typeface="ＭＳ Ｐゴシック" pitchFamily="34" charset="-128"/>
              </a:rPr>
              <a:t>“Helping Arkansas firms serve &amp; supply public agencies nationwide”</a:t>
            </a:r>
          </a:p>
        </p:txBody>
      </p:sp>
      <p:sp>
        <p:nvSpPr>
          <p:cNvPr id="27652" name="Slide Number Placeholder 4"/>
          <p:cNvSpPr>
            <a:spLocks noGrp="1"/>
          </p:cNvSpPr>
          <p:nvPr>
            <p:ph type="sldNum" sz="quarter" idx="12"/>
          </p:nvPr>
        </p:nvSpPr>
        <p:spPr bwMode="auto">
          <a:xfrm>
            <a:off x="8355013" y="6173788"/>
            <a:ext cx="6635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fld id="{67AC055F-D8F2-434D-9509-B56AB24AB598}" type="slidenum">
              <a:rPr lang="en-US" smtClean="0"/>
              <a:pPr algn="l" eaLnBrk="1" hangingPunct="1"/>
              <a:t>35</a:t>
            </a:fld>
            <a:endParaRPr lang="en-US" smtClean="0"/>
          </a:p>
        </p:txBody>
      </p:sp>
    </p:spTree>
    <p:extLst>
      <p:ext uri="{BB962C8B-B14F-4D97-AF65-F5344CB8AC3E}">
        <p14:creationId xmlns:p14="http://schemas.microsoft.com/office/powerpoint/2010/main" val="837128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319" y="274638"/>
            <a:ext cx="6846929" cy="1143000"/>
          </a:xfrm>
        </p:spPr>
        <p:txBody>
          <a:bodyPr/>
          <a:lstStyle/>
          <a:p>
            <a:r>
              <a:rPr lang="en-US" dirty="0" smtClean="0"/>
              <a:t>2013 Legislative Update</a:t>
            </a:r>
            <a:endParaRPr lang="en-US" dirty="0"/>
          </a:p>
        </p:txBody>
      </p:sp>
      <p:sp>
        <p:nvSpPr>
          <p:cNvPr id="3" name="Content Placeholder 2"/>
          <p:cNvSpPr>
            <a:spLocks noGrp="1"/>
          </p:cNvSpPr>
          <p:nvPr>
            <p:ph idx="1"/>
          </p:nvPr>
        </p:nvSpPr>
        <p:spPr>
          <a:xfrm>
            <a:off x="0" y="1600200"/>
            <a:ext cx="8229600" cy="4525963"/>
          </a:xfrm>
        </p:spPr>
        <p:txBody>
          <a:bodyPr/>
          <a:lstStyle/>
          <a:p>
            <a:r>
              <a:rPr lang="en-US" dirty="0" smtClean="0"/>
              <a:t>SB54 – Buy American Iron &amp; Steel</a:t>
            </a:r>
          </a:p>
          <a:p>
            <a:r>
              <a:rPr lang="en-US" dirty="0" smtClean="0"/>
              <a:t>HB2031 – Not-for-profit priority buying</a:t>
            </a:r>
          </a:p>
          <a:p>
            <a:pPr>
              <a:buNone/>
            </a:pPr>
            <a:r>
              <a:rPr lang="en-US" dirty="0" smtClean="0"/>
              <a:t>   of surplus property</a:t>
            </a:r>
          </a:p>
          <a:p>
            <a:r>
              <a:rPr lang="en-US" dirty="0" smtClean="0"/>
              <a:t>HB1803 – Non emergency transportation – DHS</a:t>
            </a:r>
          </a:p>
          <a:p>
            <a:r>
              <a:rPr lang="en-US" dirty="0" smtClean="0"/>
              <a:t>SB422 – Exemptions from procurement law; ADC – Resale &amp; crop production chemicals &amp; seed; Everyone - Repairs for hidden damages</a:t>
            </a:r>
          </a:p>
          <a:p>
            <a:endParaRPr lang="en-US" dirty="0"/>
          </a:p>
        </p:txBody>
      </p:sp>
      <p:pic>
        <p:nvPicPr>
          <p:cNvPr id="2050" name="Picture 2" descr="C:\Documents and Settings\Jane.Benton\Local Settings\Temporary Internet Files\Content.IE5\QZWRXV2W\MP900401101[1].jpg"/>
          <p:cNvPicPr>
            <a:picLocks noChangeAspect="1" noChangeArrowheads="1"/>
          </p:cNvPicPr>
          <p:nvPr/>
        </p:nvPicPr>
        <p:blipFill>
          <a:blip r:embed="rId2"/>
          <a:srcRect/>
          <a:stretch>
            <a:fillRect/>
          </a:stretch>
        </p:blipFill>
        <p:spPr bwMode="auto">
          <a:xfrm>
            <a:off x="7062787" y="39687"/>
            <a:ext cx="2081213" cy="3121025"/>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Bills continued…</a:t>
            </a:r>
            <a:endParaRPr lang="en-US" dirty="0"/>
          </a:p>
        </p:txBody>
      </p:sp>
      <p:sp>
        <p:nvSpPr>
          <p:cNvPr id="3" name="Content Placeholder 2"/>
          <p:cNvSpPr>
            <a:spLocks noGrp="1"/>
          </p:cNvSpPr>
          <p:nvPr>
            <p:ph idx="1"/>
          </p:nvPr>
        </p:nvSpPr>
        <p:spPr/>
        <p:txBody>
          <a:bodyPr/>
          <a:lstStyle/>
          <a:p>
            <a:r>
              <a:rPr lang="en-US" dirty="0" smtClean="0"/>
              <a:t>SB882 – Minority definition expanded</a:t>
            </a:r>
          </a:p>
          <a:p>
            <a:r>
              <a:rPr lang="en-US" dirty="0" smtClean="0"/>
              <a:t>HB1130 – Allow HE to purchase vehicles from local dealers if they can match the price</a:t>
            </a:r>
          </a:p>
          <a:p>
            <a:r>
              <a:rPr lang="en-US" dirty="0" smtClean="0"/>
              <a:t>SB440 – Technology access for the blind or visually impaired</a:t>
            </a:r>
            <a:endParaRPr lang="en-US" dirty="0"/>
          </a:p>
        </p:txBody>
      </p:sp>
      <p:pic>
        <p:nvPicPr>
          <p:cNvPr id="3074" name="Picture 2" descr="C:\Documents and Settings\Jane.Benton\Local Settings\Temporary Internet Files\Content.IE5\NVNB7L3A\MC900431971[1].wmf"/>
          <p:cNvPicPr>
            <a:picLocks noChangeAspect="1" noChangeArrowheads="1"/>
          </p:cNvPicPr>
          <p:nvPr/>
        </p:nvPicPr>
        <p:blipFill>
          <a:blip r:embed="rId2"/>
          <a:srcRect/>
          <a:stretch>
            <a:fillRect/>
          </a:stretch>
        </p:blipFill>
        <p:spPr bwMode="auto">
          <a:xfrm>
            <a:off x="4808667" y="3818965"/>
            <a:ext cx="2064170" cy="2775474"/>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Shell Bills to Watch</a:t>
            </a:r>
            <a:endParaRPr lang="en-US" dirty="0"/>
          </a:p>
        </p:txBody>
      </p:sp>
      <p:sp>
        <p:nvSpPr>
          <p:cNvPr id="3" name="Content Placeholder 2"/>
          <p:cNvSpPr>
            <a:spLocks noGrp="1"/>
          </p:cNvSpPr>
          <p:nvPr>
            <p:ph idx="1"/>
          </p:nvPr>
        </p:nvSpPr>
        <p:spPr/>
        <p:txBody>
          <a:bodyPr>
            <a:normAutofit/>
          </a:bodyPr>
          <a:lstStyle/>
          <a:p>
            <a:r>
              <a:rPr lang="en-US" dirty="0" smtClean="0"/>
              <a:t>SB1153 – Shop Arkansas</a:t>
            </a:r>
          </a:p>
          <a:p>
            <a:r>
              <a:rPr lang="en-US" dirty="0" smtClean="0"/>
              <a:t>SB1085 – Awarding construction management contracts</a:t>
            </a:r>
          </a:p>
          <a:p>
            <a:r>
              <a:rPr lang="en-US" dirty="0" smtClean="0"/>
              <a:t>HB1383 – Amend the law to make more uniform &amp; contracts for the renovation of historic sites</a:t>
            </a:r>
          </a:p>
          <a:p>
            <a:r>
              <a:rPr lang="en-US" dirty="0" smtClean="0"/>
              <a:t>SB863 – Amend the Administrative Procedures Act</a:t>
            </a:r>
          </a:p>
          <a:p>
            <a:r>
              <a:rPr lang="en-US" dirty="0" smtClean="0"/>
              <a:t>SB340 – Guaranteed Energy Savings </a:t>
            </a:r>
            <a:endParaRPr lang="en-US" dirty="0"/>
          </a:p>
        </p:txBody>
      </p:sp>
      <p:pic>
        <p:nvPicPr>
          <p:cNvPr id="4102" name="Picture 6" descr="C:\Documents and Settings\Jane.Benton\Local Settings\Temporary Internet Files\Content.IE5\QZWRXV2W\MC900432605[1].png"/>
          <p:cNvPicPr>
            <a:picLocks noChangeAspect="1" noChangeArrowheads="1"/>
          </p:cNvPicPr>
          <p:nvPr/>
        </p:nvPicPr>
        <p:blipFill>
          <a:blip r:embed="rId2"/>
          <a:srcRect/>
          <a:stretch>
            <a:fillRect/>
          </a:stretch>
        </p:blipFill>
        <p:spPr bwMode="auto">
          <a:xfrm>
            <a:off x="6858228" y="274638"/>
            <a:ext cx="1828572" cy="1828572"/>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351" y="2000698"/>
            <a:ext cx="3008313" cy="1162050"/>
          </a:xfrm>
        </p:spPr>
        <p:txBody>
          <a:bodyPr>
            <a:normAutofit/>
          </a:bodyPr>
          <a:lstStyle/>
          <a:p>
            <a:r>
              <a:rPr lang="en-US" sz="2800" dirty="0" smtClean="0"/>
              <a:t>AR NIGP Conference</a:t>
            </a:r>
            <a:endParaRPr lang="en-US" sz="2800" dirty="0"/>
          </a:p>
        </p:txBody>
      </p:sp>
      <p:sp>
        <p:nvSpPr>
          <p:cNvPr id="3" name="Content Placeholder 2"/>
          <p:cNvSpPr>
            <a:spLocks noGrp="1"/>
          </p:cNvSpPr>
          <p:nvPr>
            <p:ph idx="1"/>
          </p:nvPr>
        </p:nvSpPr>
        <p:spPr>
          <a:xfrm>
            <a:off x="3575050" y="580914"/>
            <a:ext cx="5111750" cy="5545250"/>
          </a:xfrm>
        </p:spPr>
        <p:txBody>
          <a:bodyPr/>
          <a:lstStyle/>
          <a:p>
            <a:pPr>
              <a:buNone/>
            </a:pPr>
            <a:r>
              <a:rPr lang="en-US" i="1" dirty="0" smtClean="0"/>
              <a:t>“Massaging Your Procurement Muscles”</a:t>
            </a:r>
            <a:endParaRPr lang="en-US" dirty="0" smtClean="0"/>
          </a:p>
          <a:p>
            <a:pPr>
              <a:buNone/>
            </a:pPr>
            <a:endParaRPr lang="en-US" dirty="0"/>
          </a:p>
        </p:txBody>
      </p:sp>
      <p:sp>
        <p:nvSpPr>
          <p:cNvPr id="4" name="Text Placeholder 3"/>
          <p:cNvSpPr>
            <a:spLocks noGrp="1"/>
          </p:cNvSpPr>
          <p:nvPr>
            <p:ph type="body" sz="half" idx="2"/>
          </p:nvPr>
        </p:nvSpPr>
        <p:spPr>
          <a:xfrm>
            <a:off x="457200" y="3162748"/>
            <a:ext cx="3008313" cy="3469024"/>
          </a:xfrm>
        </p:spPr>
        <p:txBody>
          <a:bodyPr>
            <a:normAutofit/>
          </a:bodyPr>
          <a:lstStyle/>
          <a:p>
            <a:r>
              <a:rPr lang="en-US" sz="1800" dirty="0" smtClean="0"/>
              <a:t>March 24 – 26, 2013</a:t>
            </a:r>
          </a:p>
          <a:p>
            <a:r>
              <a:rPr lang="en-US" sz="1800" dirty="0" smtClean="0"/>
              <a:t>Clarion On The Lake </a:t>
            </a:r>
          </a:p>
          <a:p>
            <a:r>
              <a:rPr lang="en-US" sz="1800" dirty="0" smtClean="0"/>
              <a:t>Hot Springs, Arkansas</a:t>
            </a:r>
          </a:p>
          <a:p>
            <a:endParaRPr lang="en-US" sz="1800" dirty="0"/>
          </a:p>
        </p:txBody>
      </p:sp>
      <p:pic>
        <p:nvPicPr>
          <p:cNvPr id="7170" name="Picture 2" descr="C:\Documents and Settings\Jane.Benton\Local Settings\Temporary Internet Files\Content.IE5\QZWRXV2W\MC900055169[1].wmf"/>
          <p:cNvPicPr>
            <a:picLocks noChangeAspect="1" noChangeArrowheads="1"/>
          </p:cNvPicPr>
          <p:nvPr/>
        </p:nvPicPr>
        <p:blipFill>
          <a:blip r:embed="rId2"/>
          <a:srcRect/>
          <a:stretch>
            <a:fillRect/>
          </a:stretch>
        </p:blipFill>
        <p:spPr bwMode="auto">
          <a:xfrm>
            <a:off x="4029733" y="2507925"/>
            <a:ext cx="3515762" cy="3434281"/>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2318" y="0"/>
            <a:ext cx="5299364" cy="6858000"/>
          </a:xfrm>
          <a:prstGeom prst="rect">
            <a:avLst/>
          </a:prstGeom>
        </p:spPr>
      </p:pic>
    </p:spTree>
    <p:extLst>
      <p:ext uri="{BB962C8B-B14F-4D97-AF65-F5344CB8AC3E}">
        <p14:creationId xmlns:p14="http://schemas.microsoft.com/office/powerpoint/2010/main" val="15378907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5" name="Content Placeholder 4"/>
          <p:cNvSpPr>
            <a:spLocks noGrp="1"/>
          </p:cNvSpPr>
          <p:nvPr>
            <p:ph idx="1"/>
          </p:nvPr>
        </p:nvSpPr>
        <p:spPr/>
        <p:txBody>
          <a:bodyPr/>
          <a:lstStyle/>
          <a:p>
            <a:endParaRPr lang="en-US"/>
          </a:p>
        </p:txBody>
      </p:sp>
      <p:pic>
        <p:nvPicPr>
          <p:cNvPr id="1027" name="Picture 3" descr="C:\Documents and Settings\Jane.Benton\Local Settings\Temporary Internet Files\Content.IE5\QZWRXV2W\MM900282747[1].gif"/>
          <p:cNvPicPr>
            <a:picLocks noChangeAspect="1" noChangeArrowheads="1" noCrop="1"/>
          </p:cNvPicPr>
          <p:nvPr/>
        </p:nvPicPr>
        <p:blipFill>
          <a:blip r:embed="rId2"/>
          <a:srcRect/>
          <a:stretch>
            <a:fillRect/>
          </a:stretch>
        </p:blipFill>
        <p:spPr bwMode="auto">
          <a:xfrm>
            <a:off x="2054711" y="1600200"/>
            <a:ext cx="4679576" cy="4679576"/>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8229600" cy="1143000"/>
          </a:xfrm>
        </p:spPr>
        <p:txBody>
          <a:bodyPr/>
          <a:lstStyle/>
          <a:p>
            <a:r>
              <a:rPr lang="en-US" dirty="0" smtClean="0"/>
              <a:t>April </a:t>
            </a:r>
            <a:r>
              <a:rPr lang="en-US" dirty="0" smtClean="0"/>
              <a:t>		Next Meeting</a:t>
            </a:r>
            <a:endParaRPr lang="en-US" dirty="0"/>
          </a:p>
        </p:txBody>
      </p:sp>
      <p:sp>
        <p:nvSpPr>
          <p:cNvPr id="3" name="Content Placeholder 2"/>
          <p:cNvSpPr>
            <a:spLocks noGrp="1"/>
          </p:cNvSpPr>
          <p:nvPr>
            <p:ph idx="1"/>
          </p:nvPr>
        </p:nvSpPr>
        <p:spPr>
          <a:xfrm>
            <a:off x="457200" y="2332037"/>
            <a:ext cx="8229600" cy="4525963"/>
          </a:xfrm>
        </p:spPr>
        <p:txBody>
          <a:bodyPr/>
          <a:lstStyle/>
          <a:p>
            <a:r>
              <a:rPr lang="en-US" dirty="0" smtClean="0"/>
              <a:t>Next meeting is April 11, 2013 from 10 – 11:30 at the UA  Cooperative Extension Auditorium</a:t>
            </a:r>
          </a:p>
          <a:p>
            <a:r>
              <a:rPr lang="en-US" dirty="0" smtClean="0"/>
              <a:t>On the Agenda:</a:t>
            </a:r>
          </a:p>
          <a:p>
            <a:pPr lvl="1"/>
            <a:r>
              <a:rPr lang="en-US" dirty="0" smtClean="0"/>
              <a:t>New Associate’s Degree Program in Public Procurement at ASU Beebe</a:t>
            </a:r>
          </a:p>
          <a:p>
            <a:pPr lvl="1"/>
            <a:r>
              <a:rPr lang="en-US" dirty="0" smtClean="0"/>
              <a:t>Procurement Conflict of Interest Laws- Ray Pierce, OSP Attorney</a:t>
            </a:r>
          </a:p>
        </p:txBody>
      </p:sp>
      <p:pic>
        <p:nvPicPr>
          <p:cNvPr id="5122" name="Picture 2" descr="C:\Documents and Settings\Jane.Benton\Local Settings\Temporary Internet Files\Content.IE5\NVNB7L3A\MC900283365[1].wmf"/>
          <p:cNvPicPr>
            <a:picLocks noChangeAspect="1" noChangeArrowheads="1"/>
          </p:cNvPicPr>
          <p:nvPr/>
        </p:nvPicPr>
        <p:blipFill>
          <a:blip r:embed="rId2"/>
          <a:srcRect/>
          <a:stretch>
            <a:fillRect/>
          </a:stretch>
        </p:blipFill>
        <p:spPr bwMode="auto">
          <a:xfrm>
            <a:off x="245795" y="426128"/>
            <a:ext cx="1813255" cy="1903119"/>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02724"/>
            <a:ext cx="8229600" cy="1143000"/>
          </a:xfrm>
        </p:spPr>
        <p:txBody>
          <a:bodyPr>
            <a:normAutofit/>
          </a:bodyPr>
          <a:lstStyle/>
          <a:p>
            <a:pPr>
              <a:lnSpc>
                <a:spcPct val="80000"/>
              </a:lnSpc>
            </a:pPr>
            <a:r>
              <a:rPr lang="en-US" b="1" dirty="0" smtClean="0">
                <a:solidFill>
                  <a:srgbClr val="FFFFFF"/>
                </a:solidFill>
                <a:effectLst>
                  <a:outerShdw blurRad="50800" dist="38100" dir="2700000" algn="tl" rotWithShape="0">
                    <a:prstClr val="black">
                      <a:alpha val="50000"/>
                    </a:prstClr>
                  </a:outerShdw>
                </a:effectLst>
                <a:latin typeface="Arial"/>
                <a:cs typeface="Arial"/>
              </a:rPr>
              <a:t>Further identification of minority purchases:</a:t>
            </a:r>
            <a:endParaRPr lang="en-US" b="1" dirty="0">
              <a:solidFill>
                <a:srgbClr val="FFFFFF"/>
              </a:solidFill>
              <a:effectLst>
                <a:outerShdw blurRad="50800" dist="38100" dir="2700000" algn="tl" rotWithShape="0">
                  <a:prstClr val="black">
                    <a:alpha val="50000"/>
                  </a:prstClr>
                </a:outerShdw>
              </a:effectLst>
              <a:latin typeface="Arial"/>
              <a:cs typeface="Arial"/>
            </a:endParaRPr>
          </a:p>
        </p:txBody>
      </p:sp>
      <p:sp>
        <p:nvSpPr>
          <p:cNvPr id="3" name="Content Placeholder 2"/>
          <p:cNvSpPr>
            <a:spLocks noGrp="1"/>
          </p:cNvSpPr>
          <p:nvPr>
            <p:ph idx="1"/>
          </p:nvPr>
        </p:nvSpPr>
        <p:spPr>
          <a:xfrm>
            <a:off x="457200" y="1426464"/>
            <a:ext cx="8229600" cy="5063830"/>
          </a:xfrm>
        </p:spPr>
        <p:txBody>
          <a:bodyPr>
            <a:normAutofit/>
          </a:bodyPr>
          <a:lstStyle/>
          <a:p>
            <a:pPr>
              <a:lnSpc>
                <a:spcPct val="90000"/>
              </a:lnSpc>
              <a:buClr>
                <a:srgbClr val="FF0000"/>
              </a:buClr>
              <a:buFont typeface="Wingdings" charset="2"/>
              <a:buChar char="§"/>
            </a:pPr>
            <a:r>
              <a:rPr lang="en-US" dirty="0" smtClean="0">
                <a:solidFill>
                  <a:srgbClr val="0000FF"/>
                </a:solidFill>
              </a:rPr>
              <a:t>Review Thoroughly</a:t>
            </a:r>
            <a:br>
              <a:rPr lang="en-US" dirty="0" smtClean="0">
                <a:solidFill>
                  <a:srgbClr val="0000FF"/>
                </a:solidFill>
              </a:rPr>
            </a:br>
            <a:r>
              <a:rPr lang="en-US" dirty="0" smtClean="0"/>
              <a:t/>
            </a:r>
            <a:br>
              <a:rPr lang="en-US" dirty="0" smtClean="0"/>
            </a:br>
            <a:r>
              <a:rPr lang="en-US" sz="2400" dirty="0" smtClean="0"/>
              <a:t>Review all requisitions that are processed and attempt to identify any potential minority expenditure that may have been missed.</a:t>
            </a:r>
            <a:br>
              <a:rPr lang="en-US" sz="2400" dirty="0" smtClean="0"/>
            </a:br>
            <a:r>
              <a:rPr lang="en-US" sz="2400" dirty="0" smtClean="0"/>
              <a:t/>
            </a:r>
            <a:br>
              <a:rPr lang="en-US" sz="2400" dirty="0" smtClean="0"/>
            </a:br>
            <a:r>
              <a:rPr lang="en-US" sz="2400" dirty="0" smtClean="0"/>
              <a:t>An unidentified vendor may have an ethnic or </a:t>
            </a:r>
            <a:br>
              <a:rPr lang="en-US" sz="2400" dirty="0" smtClean="0"/>
            </a:br>
            <a:r>
              <a:rPr lang="en-US" sz="2400" dirty="0" smtClean="0"/>
              <a:t>foreign sounding name, such as an Asian</a:t>
            </a:r>
            <a:br>
              <a:rPr lang="en-US" sz="2400" dirty="0" smtClean="0"/>
            </a:br>
            <a:r>
              <a:rPr lang="en-US" sz="2400" dirty="0" smtClean="0"/>
              <a:t>or Hispanic surname that can be contacted</a:t>
            </a:r>
            <a:br>
              <a:rPr lang="en-US" sz="2400" dirty="0" smtClean="0"/>
            </a:br>
            <a:r>
              <a:rPr lang="en-US" sz="2400" dirty="0" smtClean="0"/>
              <a:t>to determine their status.</a:t>
            </a:r>
            <a:br>
              <a:rPr lang="en-US" sz="2400" dirty="0" smtClean="0"/>
            </a:br>
            <a:r>
              <a:rPr lang="en-US" sz="2400" dirty="0" smtClean="0"/>
              <a:t/>
            </a:r>
            <a:br>
              <a:rPr lang="en-US" sz="2400" dirty="0" smtClean="0"/>
            </a:br>
            <a:r>
              <a:rPr lang="en-US" sz="2400" dirty="0" smtClean="0"/>
              <a:t>Look for all types of services that you </a:t>
            </a:r>
            <a:br>
              <a:rPr lang="en-US" sz="2400" dirty="0" smtClean="0"/>
            </a:br>
            <a:r>
              <a:rPr lang="en-US" sz="2400" dirty="0" smtClean="0"/>
              <a:t>might not have thought of to capture </a:t>
            </a:r>
            <a:br>
              <a:rPr lang="en-US" sz="2400" dirty="0" smtClean="0"/>
            </a:br>
            <a:r>
              <a:rPr lang="en-US" sz="2400" dirty="0" smtClean="0"/>
              <a:t>such as speakers, referees, musical </a:t>
            </a:r>
            <a:br>
              <a:rPr lang="en-US" sz="2400" dirty="0" smtClean="0"/>
            </a:br>
            <a:r>
              <a:rPr lang="en-US" sz="2400" dirty="0" smtClean="0"/>
              <a:t>entertainers, etc.</a:t>
            </a:r>
          </a:p>
          <a:p>
            <a:endParaRPr lang="en-US" dirty="0"/>
          </a:p>
        </p:txBody>
      </p:sp>
    </p:spTree>
    <p:extLst>
      <p:ext uri="{BB962C8B-B14F-4D97-AF65-F5344CB8AC3E}">
        <p14:creationId xmlns:p14="http://schemas.microsoft.com/office/powerpoint/2010/main" val="34297271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7356"/>
            <a:ext cx="8229600" cy="1143000"/>
          </a:xfrm>
        </p:spPr>
        <p:txBody>
          <a:bodyPr>
            <a:normAutofit/>
          </a:bodyPr>
          <a:lstStyle/>
          <a:p>
            <a:pPr>
              <a:lnSpc>
                <a:spcPct val="80000"/>
              </a:lnSpc>
            </a:pPr>
            <a:r>
              <a:rPr lang="en-US" b="1" dirty="0" smtClean="0">
                <a:solidFill>
                  <a:schemeClr val="bg1"/>
                </a:solidFill>
                <a:effectLst>
                  <a:outerShdw blurRad="50800" dist="38100" dir="2700000" algn="tl" rotWithShape="0">
                    <a:prstClr val="black">
                      <a:alpha val="50000"/>
                    </a:prstClr>
                  </a:outerShdw>
                </a:effectLst>
                <a:latin typeface="Arial"/>
                <a:cs typeface="Arial"/>
              </a:rPr>
              <a:t>Identification of Sub-contractors for Construction</a:t>
            </a:r>
            <a:endParaRPr lang="en-US" b="1" dirty="0">
              <a:solidFill>
                <a:schemeClr val="bg1"/>
              </a:solidFill>
              <a:effectLst>
                <a:outerShdw blurRad="50800" dist="38100" dir="2700000" algn="tl" rotWithShape="0">
                  <a:prstClr val="black">
                    <a:alpha val="50000"/>
                  </a:prstClr>
                </a:outerShdw>
              </a:effectLst>
              <a:latin typeface="Arial"/>
              <a:cs typeface="Arial"/>
            </a:endParaRPr>
          </a:p>
        </p:txBody>
      </p:sp>
      <p:sp>
        <p:nvSpPr>
          <p:cNvPr id="3" name="Content Placeholder 2"/>
          <p:cNvSpPr>
            <a:spLocks noGrp="1"/>
          </p:cNvSpPr>
          <p:nvPr>
            <p:ph idx="1"/>
          </p:nvPr>
        </p:nvSpPr>
        <p:spPr>
          <a:xfrm>
            <a:off x="457200" y="1273742"/>
            <a:ext cx="8320293" cy="4525963"/>
          </a:xfrm>
        </p:spPr>
        <p:txBody>
          <a:bodyPr/>
          <a:lstStyle/>
          <a:p>
            <a:pPr>
              <a:buClr>
                <a:srgbClr val="FF0000"/>
              </a:buClr>
              <a:buFont typeface="Wingdings" charset="2"/>
              <a:buChar char="§"/>
            </a:pPr>
            <a:r>
              <a:rPr lang="en-US" dirty="0" smtClean="0">
                <a:solidFill>
                  <a:srgbClr val="0000FF"/>
                </a:solidFill>
                <a:effectLst>
                  <a:outerShdw blurRad="50800" dist="38100" dir="2700000" algn="tl" rotWithShape="0">
                    <a:prstClr val="black">
                      <a:alpha val="50000"/>
                    </a:prstClr>
                  </a:outerShdw>
                </a:effectLst>
              </a:rPr>
              <a:t>General Contractors, Architects, Engineers, etc.</a:t>
            </a:r>
            <a:br>
              <a:rPr lang="en-US" dirty="0" smtClean="0">
                <a:solidFill>
                  <a:srgbClr val="0000FF"/>
                </a:solidFill>
                <a:effectLst>
                  <a:outerShdw blurRad="50800" dist="38100" dir="2700000" algn="tl" rotWithShape="0">
                    <a:prstClr val="black">
                      <a:alpha val="50000"/>
                    </a:prstClr>
                  </a:outerShdw>
                </a:effectLst>
              </a:rPr>
            </a:br>
            <a:r>
              <a:rPr lang="en-US" dirty="0" smtClean="0">
                <a:solidFill>
                  <a:srgbClr val="0000FF"/>
                </a:solidFill>
                <a:effectLst>
                  <a:outerShdw blurRad="50800" dist="38100" dir="2700000" algn="tl" rotWithShape="0">
                    <a:prstClr val="black">
                      <a:alpha val="50000"/>
                    </a:prstClr>
                  </a:outerShdw>
                </a:effectLst>
              </a:rPr>
              <a:t/>
            </a:r>
            <a:br>
              <a:rPr lang="en-US" dirty="0" smtClean="0">
                <a:solidFill>
                  <a:srgbClr val="0000FF"/>
                </a:solidFill>
                <a:effectLst>
                  <a:outerShdw blurRad="50800" dist="38100" dir="2700000" algn="tl" rotWithShape="0">
                    <a:prstClr val="black">
                      <a:alpha val="50000"/>
                    </a:prstClr>
                  </a:outerShdw>
                </a:effectLst>
              </a:rPr>
            </a:br>
            <a:r>
              <a:rPr lang="en-US" sz="2400" dirty="0" smtClean="0"/>
              <a:t>General Contractors, Architects, Engineers, etc. whose services</a:t>
            </a:r>
            <a:br>
              <a:rPr lang="en-US" sz="2400" dirty="0" smtClean="0"/>
            </a:br>
            <a:r>
              <a:rPr lang="en-US" sz="2400" dirty="0" smtClean="0"/>
              <a:t>have been retained may be required to fill out a similar </a:t>
            </a:r>
            <a:br>
              <a:rPr lang="en-US" sz="2400" dirty="0" smtClean="0"/>
            </a:br>
            <a:r>
              <a:rPr lang="en-US" sz="2400" dirty="0" smtClean="0"/>
              <a:t>Minority Vendor Report for </a:t>
            </a:r>
            <a:br>
              <a:rPr lang="en-US" sz="2400" dirty="0" smtClean="0"/>
            </a:br>
            <a:r>
              <a:rPr lang="en-US" sz="2400" dirty="0" smtClean="0"/>
              <a:t>construction.</a:t>
            </a:r>
            <a:br>
              <a:rPr lang="en-US" sz="2400" dirty="0" smtClean="0"/>
            </a:br>
            <a:r>
              <a:rPr lang="en-US" sz="2400" dirty="0" smtClean="0"/>
              <a:t/>
            </a:r>
            <a:br>
              <a:rPr lang="en-US" sz="2400" dirty="0" smtClean="0"/>
            </a:br>
            <a:r>
              <a:rPr lang="en-US" sz="2400" dirty="0" smtClean="0"/>
              <a:t>This report may be filled out quarterly</a:t>
            </a:r>
            <a:br>
              <a:rPr lang="en-US" sz="2400" dirty="0" smtClean="0"/>
            </a:br>
            <a:r>
              <a:rPr lang="en-US" sz="2400" dirty="0" smtClean="0"/>
              <a:t>for inclusion on a quarterly vendor</a:t>
            </a:r>
            <a:br>
              <a:rPr lang="en-US" sz="2400" dirty="0" smtClean="0"/>
            </a:br>
            <a:r>
              <a:rPr lang="en-US" sz="2400" dirty="0" smtClean="0"/>
              <a:t>expenditure report.</a:t>
            </a:r>
          </a:p>
        </p:txBody>
      </p:sp>
    </p:spTree>
    <p:extLst>
      <p:ext uri="{BB962C8B-B14F-4D97-AF65-F5344CB8AC3E}">
        <p14:creationId xmlns:p14="http://schemas.microsoft.com/office/powerpoint/2010/main" val="14564921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4261121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solidFill>
                  <a:schemeClr val="bg1"/>
                </a:solidFill>
                <a:effectLst>
                  <a:outerShdw blurRad="50800" dist="38100" dir="2700000" algn="tl" rotWithShape="0">
                    <a:prstClr val="black">
                      <a:alpha val="50000"/>
                    </a:prstClr>
                  </a:outerShdw>
                </a:effectLst>
                <a:latin typeface="Arial"/>
                <a:cs typeface="Arial"/>
              </a:rPr>
              <a:t>Community Resources</a:t>
            </a:r>
            <a:endParaRPr lang="en-US" b="1" dirty="0">
              <a:solidFill>
                <a:schemeClr val="bg1"/>
              </a:solidFill>
              <a:effectLst>
                <a:outerShdw blurRad="50800" dist="38100" dir="2700000" algn="tl" rotWithShape="0">
                  <a:prstClr val="black">
                    <a:alpha val="50000"/>
                  </a:prstClr>
                </a:outerShdw>
              </a:effectLst>
              <a:latin typeface="Arial"/>
              <a:cs typeface="Arial"/>
            </a:endParaRPr>
          </a:p>
        </p:txBody>
      </p:sp>
      <p:sp>
        <p:nvSpPr>
          <p:cNvPr id="3" name="Content Placeholder 2"/>
          <p:cNvSpPr>
            <a:spLocks noGrp="1"/>
          </p:cNvSpPr>
          <p:nvPr>
            <p:ph idx="1"/>
          </p:nvPr>
        </p:nvSpPr>
        <p:spPr/>
        <p:txBody>
          <a:bodyPr>
            <a:normAutofit/>
          </a:bodyPr>
          <a:lstStyle/>
          <a:p>
            <a:pPr>
              <a:lnSpc>
                <a:spcPct val="120000"/>
              </a:lnSpc>
              <a:buClr>
                <a:srgbClr val="FF0000"/>
              </a:buClr>
              <a:buFont typeface="Wingdings" charset="2"/>
              <a:buChar char="§"/>
            </a:pPr>
            <a:r>
              <a:rPr lang="en-US" dirty="0" smtClean="0">
                <a:solidFill>
                  <a:srgbClr val="0000FF"/>
                </a:solidFill>
                <a:effectLst>
                  <a:outerShdw blurRad="50800" dist="38100" dir="2700000" algn="tl" rotWithShape="0">
                    <a:prstClr val="black">
                      <a:alpha val="50000"/>
                    </a:prstClr>
                  </a:outerShdw>
                </a:effectLst>
              </a:rPr>
              <a:t>Local Area Chamber of Commerce</a:t>
            </a:r>
          </a:p>
          <a:p>
            <a:pPr>
              <a:lnSpc>
                <a:spcPct val="120000"/>
              </a:lnSpc>
              <a:buClr>
                <a:srgbClr val="FF0000"/>
              </a:buClr>
              <a:buFont typeface="Wingdings" charset="2"/>
              <a:buChar char="§"/>
            </a:pPr>
            <a:r>
              <a:rPr lang="en-US" dirty="0" smtClean="0">
                <a:solidFill>
                  <a:srgbClr val="0000FF"/>
                </a:solidFill>
                <a:effectLst>
                  <a:outerShdw blurRad="50800" dist="38100" dir="2700000" algn="tl" rotWithShape="0">
                    <a:prstClr val="black">
                      <a:alpha val="50000"/>
                    </a:prstClr>
                  </a:outerShdw>
                </a:effectLst>
              </a:rPr>
              <a:t>Employer Expos</a:t>
            </a:r>
          </a:p>
          <a:p>
            <a:pPr>
              <a:lnSpc>
                <a:spcPct val="120000"/>
              </a:lnSpc>
              <a:buClr>
                <a:srgbClr val="FF0000"/>
              </a:buClr>
              <a:buFont typeface="Wingdings" charset="2"/>
              <a:buChar char="§"/>
            </a:pPr>
            <a:r>
              <a:rPr lang="en-US" dirty="0" smtClean="0">
                <a:solidFill>
                  <a:srgbClr val="0000FF"/>
                </a:solidFill>
                <a:effectLst>
                  <a:outerShdw blurRad="50800" dist="38100" dir="2700000" algn="tl" rotWithShape="0">
                    <a:prstClr val="black">
                      <a:alpha val="50000"/>
                    </a:prstClr>
                  </a:outerShdw>
                </a:effectLst>
              </a:rPr>
              <a:t>Hispanic Community Services</a:t>
            </a:r>
          </a:p>
          <a:p>
            <a:pPr>
              <a:lnSpc>
                <a:spcPct val="110000"/>
              </a:lnSpc>
              <a:buClr>
                <a:srgbClr val="FF0000"/>
              </a:buClr>
              <a:buFont typeface="Wingdings" charset="2"/>
              <a:buChar char="§"/>
            </a:pPr>
            <a:r>
              <a:rPr lang="en-US" dirty="0" smtClean="0">
                <a:solidFill>
                  <a:srgbClr val="0000FF"/>
                </a:solidFill>
                <a:effectLst>
                  <a:outerShdw blurRad="50800" dist="38100" dir="2700000" algn="tl" rotWithShape="0">
                    <a:prstClr val="black">
                      <a:alpha val="50000"/>
                    </a:prstClr>
                  </a:outerShdw>
                </a:effectLst>
              </a:rPr>
              <a:t>Local Magazines</a:t>
            </a:r>
          </a:p>
          <a:p>
            <a:pPr>
              <a:lnSpc>
                <a:spcPct val="110000"/>
              </a:lnSpc>
              <a:buClr>
                <a:srgbClr val="FF0000"/>
              </a:buClr>
              <a:buFont typeface="Wingdings" charset="2"/>
              <a:buChar char="§"/>
            </a:pPr>
            <a:r>
              <a:rPr lang="en-US" dirty="0" smtClean="0">
                <a:solidFill>
                  <a:srgbClr val="0000FF"/>
                </a:solidFill>
                <a:effectLst>
                  <a:outerShdw blurRad="50800" dist="38100" dir="2700000" algn="tl" rotWithShape="0">
                    <a:prstClr val="black">
                      <a:alpha val="50000"/>
                    </a:prstClr>
                  </a:outerShdw>
                </a:effectLst>
              </a:rPr>
              <a:t>Other Buyers in </a:t>
            </a:r>
            <a:br>
              <a:rPr lang="en-US" dirty="0" smtClean="0">
                <a:solidFill>
                  <a:srgbClr val="0000FF"/>
                </a:solidFill>
                <a:effectLst>
                  <a:outerShdw blurRad="50800" dist="38100" dir="2700000" algn="tl" rotWithShape="0">
                    <a:prstClr val="black">
                      <a:alpha val="50000"/>
                    </a:prstClr>
                  </a:outerShdw>
                </a:effectLst>
              </a:rPr>
            </a:br>
            <a:r>
              <a:rPr lang="en-US" dirty="0" smtClean="0">
                <a:solidFill>
                  <a:srgbClr val="0000FF"/>
                </a:solidFill>
                <a:effectLst>
                  <a:outerShdw blurRad="50800" dist="38100" dir="2700000" algn="tl" rotWithShape="0">
                    <a:prstClr val="black">
                      <a:alpha val="50000"/>
                    </a:prstClr>
                  </a:outerShdw>
                </a:effectLst>
              </a:rPr>
              <a:t>the Community</a:t>
            </a:r>
            <a:endParaRPr lang="en-US" dirty="0">
              <a:solidFill>
                <a:srgbClr val="0000FF"/>
              </a:solidFill>
              <a:effectLst>
                <a:outerShdw blurRad="50800" dist="38100" dir="2700000" algn="tl" rotWithShape="0">
                  <a:prstClr val="black">
                    <a:alpha val="50000"/>
                  </a:prstClr>
                </a:outerShdw>
              </a:effectLst>
            </a:endParaRPr>
          </a:p>
        </p:txBody>
      </p:sp>
    </p:spTree>
    <p:extLst>
      <p:ext uri="{BB962C8B-B14F-4D97-AF65-F5344CB8AC3E}">
        <p14:creationId xmlns:p14="http://schemas.microsoft.com/office/powerpoint/2010/main" val="26271132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1174"/>
            <a:ext cx="8229600" cy="1143000"/>
          </a:xfrm>
        </p:spPr>
        <p:txBody>
          <a:bodyPr/>
          <a:lstStyle/>
          <a:p>
            <a:r>
              <a:rPr lang="en-US" b="1" dirty="0" smtClean="0">
                <a:solidFill>
                  <a:schemeClr val="bg1"/>
                </a:solidFill>
                <a:effectLst>
                  <a:outerShdw blurRad="50800" dist="38100" dir="2700000" algn="tl" rotWithShape="0">
                    <a:prstClr val="black">
                      <a:alpha val="50000"/>
                    </a:prstClr>
                  </a:outerShdw>
                </a:effectLst>
                <a:latin typeface="Arial"/>
                <a:cs typeface="Arial"/>
              </a:rPr>
              <a:t>Professional Organizations</a:t>
            </a:r>
            <a:endParaRPr lang="en-US" b="1" dirty="0">
              <a:solidFill>
                <a:schemeClr val="bg1"/>
              </a:solidFill>
              <a:effectLst>
                <a:outerShdw blurRad="50800" dist="38100" dir="2700000" algn="tl" rotWithShape="0">
                  <a:prstClr val="black">
                    <a:alpha val="50000"/>
                  </a:prstClr>
                </a:outerShdw>
              </a:effectLst>
              <a:latin typeface="Arial"/>
              <a:cs typeface="Arial"/>
            </a:endParaRPr>
          </a:p>
        </p:txBody>
      </p:sp>
      <p:sp>
        <p:nvSpPr>
          <p:cNvPr id="3" name="Content Placeholder 2"/>
          <p:cNvSpPr>
            <a:spLocks noGrp="1"/>
          </p:cNvSpPr>
          <p:nvPr>
            <p:ph idx="1"/>
          </p:nvPr>
        </p:nvSpPr>
        <p:spPr>
          <a:xfrm>
            <a:off x="457200" y="1404090"/>
            <a:ext cx="8229600" cy="4525963"/>
          </a:xfrm>
        </p:spPr>
        <p:txBody>
          <a:bodyPr>
            <a:normAutofit lnSpcReduction="10000"/>
          </a:bodyPr>
          <a:lstStyle/>
          <a:p>
            <a:pPr marL="0" indent="0">
              <a:buNone/>
            </a:pPr>
            <a:r>
              <a:rPr lang="en-US" sz="2400" dirty="0" smtClean="0"/>
              <a:t>Professional organizations offer networking opportunities with your peers as well as educational opportunities to enhance your professional development. Find out what your counterparts are doing to develop and enhance their Minority Purchasing Programs. Two groups widely represented in</a:t>
            </a:r>
            <a:br>
              <a:rPr lang="en-US" sz="2400" dirty="0" smtClean="0"/>
            </a:br>
            <a:r>
              <a:rPr lang="en-US" sz="2400" dirty="0" smtClean="0"/>
              <a:t>Arkansas are:</a:t>
            </a:r>
          </a:p>
          <a:p>
            <a:pPr marL="0" indent="0">
              <a:buNone/>
            </a:pPr>
            <a:r>
              <a:rPr lang="en-US" sz="2400" b="1" dirty="0" smtClean="0">
                <a:solidFill>
                  <a:srgbClr val="0000FF"/>
                </a:solidFill>
                <a:effectLst>
                  <a:outerShdw blurRad="50800" dist="38100" dir="2700000" algn="tl" rotWithShape="0">
                    <a:prstClr val="black">
                      <a:alpha val="50000"/>
                    </a:prstClr>
                  </a:outerShdw>
                </a:effectLst>
              </a:rPr>
              <a:t>NIGP:</a:t>
            </a:r>
          </a:p>
          <a:p>
            <a:r>
              <a:rPr lang="en-US" sz="1600" dirty="0" smtClean="0"/>
              <a:t>The National Institute of Governmental Purchasing-Arkansas Chapter</a:t>
            </a:r>
            <a:br>
              <a:rPr lang="en-US" sz="1600" dirty="0" smtClean="0"/>
            </a:br>
            <a:r>
              <a:rPr lang="en-US" sz="1600" u="sng" dirty="0" smtClean="0"/>
              <a:t>http://</a:t>
            </a:r>
            <a:r>
              <a:rPr lang="en-US" sz="1600" u="sng" dirty="0" err="1" smtClean="0"/>
              <a:t>www.arnigp.org</a:t>
            </a:r>
            <a:endParaRPr lang="en-US" sz="1600" u="sng" dirty="0" smtClean="0"/>
          </a:p>
          <a:p>
            <a:pPr marL="0" indent="0">
              <a:buNone/>
            </a:pPr>
            <a:r>
              <a:rPr lang="en-US" sz="2400" b="1" dirty="0" smtClean="0">
                <a:solidFill>
                  <a:srgbClr val="0000FF"/>
                </a:solidFill>
                <a:effectLst>
                  <a:outerShdw blurRad="50800" dist="38100" dir="2700000" algn="tl" rotWithShape="0">
                    <a:prstClr val="black">
                      <a:alpha val="50000"/>
                    </a:prstClr>
                  </a:outerShdw>
                </a:effectLst>
              </a:rPr>
              <a:t>NAPM-Arkansas</a:t>
            </a:r>
          </a:p>
          <a:p>
            <a:r>
              <a:rPr lang="en-US" sz="1600" dirty="0" smtClean="0"/>
              <a:t>National Association of Purchasing Managers, now Institute of Supply</a:t>
            </a:r>
            <a:br>
              <a:rPr lang="en-US" sz="1600" dirty="0" smtClean="0"/>
            </a:br>
            <a:r>
              <a:rPr lang="en-US" sz="1600" dirty="0" smtClean="0"/>
              <a:t>Management (ISM)</a:t>
            </a:r>
            <a:br>
              <a:rPr lang="en-US" sz="1600" dirty="0" smtClean="0"/>
            </a:br>
            <a:r>
              <a:rPr lang="en-US" sz="1600" u="sng" dirty="0" smtClean="0"/>
              <a:t>http://</a:t>
            </a:r>
            <a:r>
              <a:rPr lang="en-US" sz="1600" u="sng" dirty="0" err="1" smtClean="0"/>
              <a:t>www.ism.ws</a:t>
            </a:r>
            <a:r>
              <a:rPr lang="en-US" sz="1600" u="sng" dirty="0" smtClean="0"/>
              <a:t>/sites/</a:t>
            </a:r>
            <a:r>
              <a:rPr lang="en-US" sz="1600" u="sng" dirty="0" err="1" smtClean="0"/>
              <a:t>arkansas</a:t>
            </a:r>
            <a:r>
              <a:rPr lang="en-US" sz="1600" u="sng" dirty="0" smtClean="0"/>
              <a:t>/</a:t>
            </a:r>
            <a:r>
              <a:rPr lang="en-US" sz="1600" u="sng" dirty="0" err="1" smtClean="0"/>
              <a:t>index.htm</a:t>
            </a:r>
            <a:endParaRPr lang="en-US" sz="1600" u="sng" dirty="0"/>
          </a:p>
        </p:txBody>
      </p:sp>
    </p:spTree>
    <p:extLst>
      <p:ext uri="{BB962C8B-B14F-4D97-AF65-F5344CB8AC3E}">
        <p14:creationId xmlns:p14="http://schemas.microsoft.com/office/powerpoint/2010/main" val="35967349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ocurement Documents" ma:contentTypeID="0x0101008F5F864C37021547AFDB9E14A64ABDED00B2955ED554D06E4280DFBC205176EA31" ma:contentTypeVersion="54" ma:contentTypeDescription="" ma:contentTypeScope="" ma:versionID="9141dc558f0d733b5ab5bc1cbee7770a">
  <xsd:schema xmlns:xsd="http://www.w3.org/2001/XMLSchema" xmlns:p="http://schemas.microsoft.com/office/2006/metadata/properties" xmlns:ns2="f6887af2-7545-4157-8231-7dec4583e73b" targetNamespace="http://schemas.microsoft.com/office/2006/metadata/properties" ma:root="true" ma:fieldsID="86d5a31d5ec71a3de9902c3d8e7d1401" ns2:_="">
    <xsd:import namespace="f6887af2-7545-4157-8231-7dec4583e73b"/>
    <xsd:element name="properties">
      <xsd:complexType>
        <xsd:sequence>
          <xsd:element name="documentManagement">
            <xsd:complexType>
              <xsd:all>
                <xsd:element ref="ns2:OSP_x0020_Section" minOccurs="0"/>
                <xsd:element ref="ns2:OSP_x0020_Type" minOccurs="0"/>
                <xsd:element ref="ns2:OSP_x0020_FY" minOccurs="0"/>
                <xsd:element ref="ns2:Green_x0020_Section" minOccurs="0"/>
                <xsd:element ref="ns2:Weight" minOccurs="0"/>
                <xsd:element ref="ns2:TravelSection" minOccurs="0"/>
                <xsd:element ref="ns2:TravelCategory" minOccurs="0"/>
                <xsd:element ref="ns2:Vendor_x0020_Info" minOccurs="0"/>
                <xsd:element ref="ns2:ServiceBureau" minOccurs="0"/>
                <xsd:element ref="ns2:Online_x0020_Training_x0020_Class" minOccurs="0"/>
                <xsd:element ref="ns2:Act_x0020_557" minOccurs="0"/>
                <xsd:element ref="ns2:TGS" minOccurs="0"/>
                <xsd:element ref="ns2:PCS" minOccurs="0"/>
              </xsd:all>
            </xsd:complexType>
          </xsd:element>
        </xsd:sequence>
      </xsd:complexType>
    </xsd:element>
  </xsd:schema>
  <xsd:schema xmlns:xsd="http://www.w3.org/2001/XMLSchema" xmlns:dms="http://schemas.microsoft.com/office/2006/documentManagement/types" targetNamespace="f6887af2-7545-4157-8231-7dec4583e73b" elementFormDefault="qualified">
    <xsd:import namespace="http://schemas.microsoft.com/office/2006/documentManagement/types"/>
    <xsd:element name="OSP_x0020_Section" ma:index="2" nillable="true" ma:displayName="OSP Section" ma:format="Dropdown" ma:internalName="OSP_x0020_Section" ma:readOnly="false">
      <xsd:simpleType>
        <xsd:restriction base="dms:Choice">
          <xsd:enumeration value="Credit Card"/>
          <xsd:enumeration value="P-Card"/>
          <xsd:enumeration value="Fuel Card"/>
          <xsd:enumeration value="Travel Card"/>
          <xsd:enumeration value="Vendor Reporting"/>
          <xsd:enumeration value="General"/>
          <xsd:enumeration value="Guidelines"/>
          <xsd:enumeration value="Training"/>
          <xsd:enumeration value="Online Training"/>
          <xsd:enumeration value="Directory"/>
          <xsd:enumeration value="Helpful Info"/>
          <xsd:enumeration value="PCS"/>
          <xsd:enumeration value="Delegation Orders"/>
          <xsd:enumeration value="ESCO"/>
          <xsd:enumeration value="Forum"/>
          <xsd:enumeration value="Act 557 Updates"/>
          <xsd:enumeration value="VPR"/>
          <xsd:enumeration value="TGS"/>
          <xsd:enumeration value="Cooperative"/>
          <xsd:enumeration value="Solicitation Templates"/>
        </xsd:restriction>
      </xsd:simpleType>
    </xsd:element>
    <xsd:element name="OSP_x0020_Type" ma:index="3" nillable="true" ma:displayName="OSP Type" ma:format="Dropdown" ma:internalName="OSP_x0020_Type">
      <xsd:simpleType>
        <xsd:restriction base="dms:Choice">
          <xsd:enumeration value="Job Aids"/>
          <xsd:enumeration value="Form"/>
          <xsd:enumeration value="Historical Bid Solicitations"/>
          <xsd:enumeration value="Tutorials"/>
          <xsd:enumeration value="Class Manuals &amp; Materials"/>
          <xsd:enumeration value="Laws &amp; Regulations"/>
          <xsd:enumeration value="Advisory Opinions"/>
          <xsd:enumeration value="Policy"/>
          <xsd:enumeration value="FOIA"/>
          <xsd:enumeration value="Commodities &amp; Agencies"/>
          <xsd:enumeration value="Printing Delegation Orders (Agencies)"/>
          <xsd:enumeration value="General Information"/>
          <xsd:enumeration value="Agency Contacts"/>
          <xsd:enumeration value="THINK Certification Program"/>
          <xsd:enumeration value="Helpful Resources"/>
          <xsd:enumeration value="Cooperative Purchasing Spend Reporting for Institutions of Higher Education"/>
          <xsd:enumeration value="Cooperative Purchasing Spend Reporting for State Agencies Which Use AASIS"/>
          <xsd:enumeration value="Cooperative Contract Lists"/>
          <xsd:enumeration value="Documents"/>
          <xsd:enumeration value="Process and Procedures"/>
          <xsd:enumeration value="FAQs"/>
        </xsd:restriction>
      </xsd:simpleType>
    </xsd:element>
    <xsd:element name="OSP_x0020_FY" ma:index="4" nillable="true" ma:displayName="OSP FY" ma:format="Dropdown" ma:internalName="OSP_x0020_FY">
      <xsd:simpleType>
        <xsd:restriction base="dms:Choice">
          <xsd:enumeration value="2008"/>
          <xsd:enumeration value="2009"/>
          <xsd:enumeration value="2010"/>
          <xsd:enumeration value="2011"/>
          <xsd:enumeration value="2012"/>
          <xsd:enumeration value="2013"/>
          <xsd:enumeration value="2014"/>
          <xsd:enumeration value="2015"/>
          <xsd:enumeration value="2016"/>
          <xsd:enumeration value="2017"/>
        </xsd:restriction>
      </xsd:simpleType>
    </xsd:element>
    <xsd:element name="Green_x0020_Section" ma:index="5" nillable="true" ma:displayName="Green Section" ma:format="Dropdown" ma:internalName="Green_x0020_Section">
      <xsd:simpleType>
        <xsd:restriction base="dms:Choice">
          <xsd:enumeration value="Facts &amp; Tips"/>
          <xsd:enumeration value="Guidelines"/>
        </xsd:restriction>
      </xsd:simpleType>
    </xsd:element>
    <xsd:element name="Weight" ma:index="6" nillable="true" ma:displayName="Weight" ma:internalName="Weight" ma:percentage="FALSE">
      <xsd:simpleType>
        <xsd:restriction base="dms:Number"/>
      </xsd:simpleType>
    </xsd:element>
    <xsd:element name="TravelSection" ma:index="7" nillable="true" ma:displayName="TravelSection" ma:format="Dropdown" ma:internalName="TravelSection">
      <xsd:simpleType>
        <xsd:union memberTypes="dms:Text">
          <xsd:simpleType>
            <xsd:restriction base="dms:Choice">
              <xsd:enumeration value="Ground Transportation"/>
              <xsd:enumeration value="Air Transportation"/>
              <xsd:enumeration value="Lodging"/>
            </xsd:restriction>
          </xsd:simpleType>
        </xsd:union>
      </xsd:simpleType>
    </xsd:element>
    <xsd:element name="TravelCategory" ma:index="8" nillable="true" ma:displayName="TravelCategory" ma:format="Dropdown" ma:internalName="TravelCategory">
      <xsd:simpleType>
        <xsd:union memberTypes="dms:Text">
          <xsd:simpleType>
            <xsd:restriction base="dms:Choice">
              <xsd:enumeration value="General Information"/>
              <xsd:enumeration value="Forms"/>
              <xsd:enumeration value="Policy"/>
              <xsd:enumeration value="Resources"/>
            </xsd:restriction>
          </xsd:simpleType>
        </xsd:union>
      </xsd:simpleType>
    </xsd:element>
    <xsd:element name="Vendor_x0020_Info" ma:index="15" nillable="true" ma:displayName="Vendor Info" ma:default="0" ma:internalName="Vendor_x0020_Info" ma:readOnly="false">
      <xsd:simpleType>
        <xsd:restriction base="dms:Boolean"/>
      </xsd:simpleType>
    </xsd:element>
    <xsd:element name="ServiceBureau" ma:index="16" nillable="true" ma:displayName="ServiceBureau" ma:default="0" ma:internalName="ServiceBureau" ma:readOnly="false">
      <xsd:simpleType>
        <xsd:restriction base="dms:Boolean"/>
      </xsd:simpleType>
    </xsd:element>
    <xsd:element name="Online_x0020_Training_x0020_Class" ma:index="17" nillable="true" ma:displayName="Online Training Class" ma:format="Dropdown" ma:internalName="Online_x0020_Training_x0020_Class" ma:readOnly="false">
      <xsd:simpleType>
        <xsd:restriction base="dms:Choice">
          <xsd:enumeration value="Arkansas Freedom of Information Act"/>
          <xsd:enumeration value="Fund Accounting"/>
          <xsd:enumeration value="How to Dispose of State Property through M&amp;R"/>
          <xsd:enumeration value="Protest"/>
          <xsd:enumeration value="Accounting for Fixed Assets"/>
          <xsd:enumeration value="Capitalizing Fixed Assets"/>
        </xsd:restriction>
      </xsd:simpleType>
    </xsd:element>
    <xsd:element name="Act_x0020_557" ma:index="18" nillable="true" ma:displayName="Act 557" ma:default="0" ma:internalName="Act_x0020_557">
      <xsd:simpleType>
        <xsd:restriction base="dms:Boolean"/>
      </xsd:simpleType>
    </xsd:element>
    <xsd:element name="TGS" ma:index="19" nillable="true" ma:displayName="TGS" ma:default="0" ma:internalName="TGS">
      <xsd:simpleType>
        <xsd:restriction base="dms:Boolean"/>
      </xsd:simpleType>
    </xsd:element>
    <xsd:element name="PCS" ma:index="20" nillable="true" ma:displayName="PCS" ma:default="0" ma:internalName="PCS">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TravelCategory xmlns="f6887af2-7545-4157-8231-7dec4583e73b" xsi:nil="true"/>
    <OSP_x0020_Section xmlns="f6887af2-7545-4157-8231-7dec4583e73b">Forum</OSP_x0020_Section>
    <Green_x0020_Section xmlns="f6887af2-7545-4157-8231-7dec4583e73b" xsi:nil="true"/>
    <Weight xmlns="f6887af2-7545-4157-8231-7dec4583e73b" xsi:nil="true"/>
    <OSP_x0020_Type xmlns="f6887af2-7545-4157-8231-7dec4583e73b" xsi:nil="true"/>
    <TravelSection xmlns="f6887af2-7545-4157-8231-7dec4583e73b" xsi:nil="true"/>
    <Vendor_x0020_Info xmlns="f6887af2-7545-4157-8231-7dec4583e73b">false</Vendor_x0020_Info>
    <OSP_x0020_FY xmlns="f6887af2-7545-4157-8231-7dec4583e73b">2013</OSP_x0020_FY>
    <ServiceBureau xmlns="f6887af2-7545-4157-8231-7dec4583e73b">false</ServiceBureau>
    <Online_x0020_Training_x0020_Class xmlns="f6887af2-7545-4157-8231-7dec4583e73b" xsi:nil="true"/>
    <TGS xmlns="f6887af2-7545-4157-8231-7dec4583e73b">false</TGS>
    <Act_x0020_557 xmlns="f6887af2-7545-4157-8231-7dec4583e73b">false</Act_x0020_557>
    <PCS xmlns="f6887af2-7545-4157-8231-7dec4583e73b">false</PCS>
  </documentManagement>
</p:properties>
</file>

<file path=customXml/itemProps1.xml><?xml version="1.0" encoding="utf-8"?>
<ds:datastoreItem xmlns:ds="http://schemas.openxmlformats.org/officeDocument/2006/customXml" ds:itemID="{B056AFEC-D28D-4D91-924E-36FB3D63E3FA}"/>
</file>

<file path=customXml/itemProps2.xml><?xml version="1.0" encoding="utf-8"?>
<ds:datastoreItem xmlns:ds="http://schemas.openxmlformats.org/officeDocument/2006/customXml" ds:itemID="{B74BAD29-D885-4C35-9B15-4CAE76D7317B}"/>
</file>

<file path=customXml/itemProps3.xml><?xml version="1.0" encoding="utf-8"?>
<ds:datastoreItem xmlns:ds="http://schemas.openxmlformats.org/officeDocument/2006/customXml" ds:itemID="{74689ECC-E2A5-4534-B97C-47B2C3B974EE}"/>
</file>

<file path=docProps/app.xml><?xml version="1.0" encoding="utf-8"?>
<Properties xmlns="http://schemas.openxmlformats.org/officeDocument/2006/extended-properties" xmlns:vt="http://schemas.openxmlformats.org/officeDocument/2006/docPropsVTypes">
  <Template>Clarity</Template>
  <TotalTime>517</TotalTime>
  <Words>2296</Words>
  <Application>Microsoft Office PowerPoint</Application>
  <PresentationFormat>On-screen Show (4:3)</PresentationFormat>
  <Paragraphs>303</Paragraphs>
  <Slides>41</Slides>
  <Notes>15</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Clarity</vt:lpstr>
      <vt:lpstr>Procurement Forum</vt:lpstr>
      <vt:lpstr>Creative  Ways  To Meet  Your Minority Business Goals</vt:lpstr>
      <vt:lpstr>Know the minority status of your current and potential vendors:</vt:lpstr>
      <vt:lpstr>PowerPoint Presentation</vt:lpstr>
      <vt:lpstr>Further identification of minority purchases:</vt:lpstr>
      <vt:lpstr>Identification of Sub-contractors for Construction</vt:lpstr>
      <vt:lpstr>PowerPoint Presentation</vt:lpstr>
      <vt:lpstr>Community Resources</vt:lpstr>
      <vt:lpstr>Professional Organizations</vt:lpstr>
      <vt:lpstr>State Directories</vt:lpstr>
      <vt:lpstr>PowerPoint Presentation</vt:lpstr>
      <vt:lpstr>PowerPoint Presentation</vt:lpstr>
      <vt:lpstr>QUESTIONS</vt:lpstr>
      <vt:lpstr>PowerPoint Presentation</vt:lpstr>
      <vt:lpstr>What is APAC?</vt:lpstr>
      <vt:lpstr>APAC Team</vt:lpstr>
      <vt:lpstr>Ray Blevins: Program Associate</vt:lpstr>
      <vt:lpstr>Max Franks: Program Associate</vt:lpstr>
      <vt:lpstr>Delbert Taylor: Program Associate</vt:lpstr>
      <vt:lpstr>David Jerome: Director</vt:lpstr>
      <vt:lpstr>APAC Mission</vt:lpstr>
      <vt:lpstr>What APAC Does For Clients</vt:lpstr>
      <vt:lpstr>What APAC Does Not Do</vt:lpstr>
      <vt:lpstr>What APAC Expects From Clients</vt:lpstr>
      <vt:lpstr>What APAC Offers the Public</vt:lpstr>
      <vt:lpstr>Education &amp; Training</vt:lpstr>
      <vt:lpstr>APAC Operations</vt:lpstr>
      <vt:lpstr>PowerPoint Presentation</vt:lpstr>
      <vt:lpstr>PowerPoint Presentation</vt:lpstr>
      <vt:lpstr>Contracting with the Government</vt:lpstr>
      <vt:lpstr>APAC Believes in Collaboration</vt:lpstr>
      <vt:lpstr>Construction Contracting  (20 March 2013) </vt:lpstr>
      <vt:lpstr>Construction Contracting  20 March 2013 (Cont.) </vt:lpstr>
      <vt:lpstr>Conclusion</vt:lpstr>
      <vt:lpstr>How To Reach Us</vt:lpstr>
      <vt:lpstr>2013 Legislative Update</vt:lpstr>
      <vt:lpstr>Bills continued…</vt:lpstr>
      <vt:lpstr>Shell Bills to Watch</vt:lpstr>
      <vt:lpstr>AR NIGP Conference</vt:lpstr>
      <vt:lpstr>Questions????</vt:lpstr>
      <vt:lpstr>April   Next Meeting</vt:lpstr>
    </vt:vector>
  </TitlesOfParts>
  <Company>Dept. of Workforce Services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March 2013 | Minority Business Enterprises, APAC, Legislative Update</dc:title>
  <dc:creator>James Jones</dc:creator>
  <cp:lastModifiedBy>Jane Benton</cp:lastModifiedBy>
  <cp:revision>41</cp:revision>
  <dcterms:created xsi:type="dcterms:W3CDTF">2013-03-11T14:46:37Z</dcterms:created>
  <dcterms:modified xsi:type="dcterms:W3CDTF">2013-04-08T18:47:40Z</dcterms:modified>
  <cp:contentType>Procurement Documents</cp:contentTyp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0x0101008F5F864C37021547AFDB9E14A64ABDED00B2955ED554D06E4280DFBC205176EA31</vt:lpwstr>
  </property>
</Properties>
</file>