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notesMasterIdLst>
    <p:notesMasterId r:id="rId32"/>
  </p:notesMasterIdLst>
  <p:handoutMasterIdLst>
    <p:handoutMasterId r:id="rId33"/>
  </p:handoutMasterIdLst>
  <p:sldIdLst>
    <p:sldId id="319" r:id="rId2"/>
    <p:sldId id="322" r:id="rId3"/>
    <p:sldId id="320" r:id="rId4"/>
    <p:sldId id="321" r:id="rId5"/>
    <p:sldId id="323" r:id="rId6"/>
    <p:sldId id="324" r:id="rId7"/>
    <p:sldId id="325" r:id="rId8"/>
    <p:sldId id="326" r:id="rId9"/>
    <p:sldId id="291" r:id="rId10"/>
    <p:sldId id="292" r:id="rId11"/>
    <p:sldId id="304" r:id="rId12"/>
    <p:sldId id="314" r:id="rId13"/>
    <p:sldId id="315" r:id="rId14"/>
    <p:sldId id="305" r:id="rId15"/>
    <p:sldId id="306" r:id="rId16"/>
    <p:sldId id="316" r:id="rId17"/>
    <p:sldId id="307" r:id="rId18"/>
    <p:sldId id="318" r:id="rId19"/>
    <p:sldId id="308" r:id="rId20"/>
    <p:sldId id="317" r:id="rId21"/>
    <p:sldId id="309" r:id="rId22"/>
    <p:sldId id="312" r:id="rId23"/>
    <p:sldId id="313" r:id="rId24"/>
    <p:sldId id="327" r:id="rId25"/>
    <p:sldId id="329" r:id="rId26"/>
    <p:sldId id="332" r:id="rId27"/>
    <p:sldId id="333" r:id="rId28"/>
    <p:sldId id="331" r:id="rId29"/>
    <p:sldId id="334" r:id="rId30"/>
    <p:sldId id="330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660"/>
  </p:normalViewPr>
  <p:slideViewPr>
    <p:cSldViewPr>
      <p:cViewPr varScale="1">
        <p:scale>
          <a:sx n="88" d="100"/>
          <a:sy n="88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B3FC3D-1FAE-4FCF-B12A-0F5397FAE4AE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E882D0-B956-4FFD-80FE-757CC4080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4663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8DAF35-D93B-4E37-A42C-45FCE25B4D78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C1735B-72CF-4F8B-B7F0-832DC5D91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9513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3A1EFB-F505-41BA-A608-F7B83C0A541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C13E40-FE18-4E87-BAC0-47C50EF622F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8926F-1A34-4E23-B71F-E4C3D323A94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514F0-C3FB-438D-9601-7942E36A650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514F0-C3FB-438D-9601-7942E36A6502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514F0-C3FB-438D-9601-7942E36A650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514F0-C3FB-438D-9601-7942E36A6502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514F0-C3FB-438D-9601-7942E36A6502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9BCF-9D29-4CFB-BF68-81D74F0327F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5F9B-DA57-4690-A305-D481219119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9BCF-9D29-4CFB-BF68-81D74F0327F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5F9B-DA57-4690-A305-D48121911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9BCF-9D29-4CFB-BF68-81D74F0327F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5F9B-DA57-4690-A305-D48121911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9BCF-9D29-4CFB-BF68-81D74F0327F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5F9B-DA57-4690-A305-D48121911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9BCF-9D29-4CFB-BF68-81D74F0327F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5F9B-DA57-4690-A305-D48121911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9BCF-9D29-4CFB-BF68-81D74F0327F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5F9B-DA57-4690-A305-D48121911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9BCF-9D29-4CFB-BF68-81D74F0327F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5F9B-DA57-4690-A305-D48121911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9BCF-9D29-4CFB-BF68-81D74F0327F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5F9B-DA57-4690-A305-D48121911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9BCF-9D29-4CFB-BF68-81D74F0327F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5F9B-DA57-4690-A305-D48121911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9BCF-9D29-4CFB-BF68-81D74F0327F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5F9B-DA57-4690-A305-D481219119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B0A9BCF-9D29-4CFB-BF68-81D74F0327F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E3E5F9B-DA57-4690-A305-D48121911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B0A9BCF-9D29-4CFB-BF68-81D74F0327FD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E3E5F9B-DA57-4690-A305-D48121911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  <p:sldLayoutId id="2147484082" r:id="rId14"/>
    <p:sldLayoutId id="2147484083" r:id="rId15"/>
    <p:sldLayoutId id="2147484084" r:id="rId16"/>
    <p:sldLayoutId id="2147484085" r:id="rId17"/>
    <p:sldLayoutId id="2147484086" r:id="rId18"/>
    <p:sldLayoutId id="2147484087" r:id="rId19"/>
    <p:sldLayoutId id="2147484090" r:id="rId20"/>
    <p:sldLayoutId id="2147484091" r:id="rId2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Question&amp;source=images&amp;cd=&amp;cad=rja&amp;docid=KXftlA2A7BskeM&amp;tbnid=gXk2ixNNX-b6WM:&amp;ved=0CAUQjRw&amp;url=http://www.career.gatech.edu/plugins/content/index.php?id=63&amp;ei=L8UbUfuWEIPW2gWUnoCwDQ&amp;bvm=bv.42261806,d.aWM&amp;psig=AFQjCNEmSQLaohgpHCLBahnAaMQv6YCuGQ&amp;ust=136086079137094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/>
          <p:cNvSpPr>
            <a:spLocks noChangeArrowheads="1"/>
          </p:cNvSpPr>
          <p:nvPr/>
        </p:nvSpPr>
        <p:spPr bwMode="auto">
          <a:xfrm>
            <a:off x="2362200" y="2286000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600">
              <a:solidFill>
                <a:srgbClr val="863600"/>
              </a:solidFill>
              <a:latin typeface="Arial Black" pitchFamily="34" charset="0"/>
            </a:endParaRPr>
          </a:p>
        </p:txBody>
      </p:sp>
      <p:sp>
        <p:nvSpPr>
          <p:cNvPr id="3075" name="Rectangle 24"/>
          <p:cNvSpPr>
            <a:spLocks noGrp="1" noChangeArrowheads="1"/>
          </p:cNvSpPr>
          <p:nvPr>
            <p:ph type="ctrTitle"/>
          </p:nvPr>
        </p:nvSpPr>
        <p:spPr>
          <a:xfrm>
            <a:off x="1828800" y="1371600"/>
            <a:ext cx="6781800" cy="2819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tx2">
                    <a:satMod val="130000"/>
                  </a:schemeClr>
                </a:solidFill>
              </a:rPr>
              <a:t>Procurement Forum</a:t>
            </a:r>
          </a:p>
        </p:txBody>
      </p:sp>
      <p:sp>
        <p:nvSpPr>
          <p:cNvPr id="8196" name="Rectangle 2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62600"/>
            <a:ext cx="6477000" cy="914400"/>
          </a:xfrm>
        </p:spPr>
        <p:txBody>
          <a:bodyPr/>
          <a:lstStyle/>
          <a:p>
            <a:pPr marL="26988" algn="ctr"/>
            <a:r>
              <a:rPr lang="en-US" sz="4400" dirty="0" smtClean="0">
                <a:solidFill>
                  <a:schemeClr val="tx1"/>
                </a:solidFill>
              </a:rPr>
              <a:t>February 14, 2013</a:t>
            </a:r>
          </a:p>
          <a:p>
            <a:pPr marL="26988"/>
            <a:endParaRPr lang="en-US" dirty="0" smtClean="0">
              <a:solidFill>
                <a:srgbClr val="8A38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667000" y="2438400"/>
            <a:ext cx="5410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Eras Demi ITC" pitchFamily="34" charset="0"/>
              </a:rPr>
              <a:t> Amber Furgerson</a:t>
            </a:r>
          </a:p>
          <a:p>
            <a:pPr lvl="2"/>
            <a:r>
              <a:rPr lang="en-US" sz="2000" dirty="0" smtClean="0">
                <a:latin typeface="Eras Demi ITC" pitchFamily="34" charset="0"/>
              </a:rPr>
              <a:t>amber.furgerson@dfa.arkansas.gov</a:t>
            </a:r>
          </a:p>
          <a:p>
            <a:pPr lvl="2"/>
            <a:r>
              <a:rPr lang="en-US" sz="2000" dirty="0" smtClean="0">
                <a:latin typeface="Eras Demi ITC" pitchFamily="34" charset="0"/>
              </a:rPr>
              <a:t>501-371-6066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Eras Demi ITC" pitchFamily="34" charset="0"/>
              </a:rPr>
              <a:t>Rebecca Kee</a:t>
            </a:r>
          </a:p>
          <a:p>
            <a:pPr lvl="2"/>
            <a:r>
              <a:rPr lang="en-US" sz="2000" dirty="0" smtClean="0">
                <a:latin typeface="Eras Demi ITC" pitchFamily="34" charset="0"/>
              </a:rPr>
              <a:t>rebecca.kee@dfa.arkansas.gov</a:t>
            </a:r>
          </a:p>
          <a:p>
            <a:pPr lvl="2"/>
            <a:r>
              <a:rPr lang="en-US" sz="2000" dirty="0" smtClean="0">
                <a:latin typeface="Eras Demi ITC" pitchFamily="34" charset="0"/>
              </a:rPr>
              <a:t>501-371-6059</a:t>
            </a:r>
          </a:p>
          <a:p>
            <a:pPr lvl="1"/>
            <a:endParaRPr lang="en-US" sz="3200" dirty="0" smtClean="0">
              <a:latin typeface="Eras Demi ITC" pitchFamily="34" charset="0"/>
            </a:endParaRPr>
          </a:p>
          <a:p>
            <a:pPr lvl="1"/>
            <a:endParaRPr lang="en-US" sz="3200" dirty="0" smtClean="0">
              <a:latin typeface="Eras Demi ITC" pitchFamily="34" charset="0"/>
            </a:endParaRPr>
          </a:p>
          <a:p>
            <a:pPr lvl="1"/>
            <a:endParaRPr lang="en-US" sz="2000" dirty="0" smtClean="0">
              <a:latin typeface="Eras Demi ITC" pitchFamily="34" charset="0"/>
            </a:endParaRPr>
          </a:p>
        </p:txBody>
      </p:sp>
      <p:pic>
        <p:nvPicPr>
          <p:cNvPr id="4" name="Picture 3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800794" y="228600"/>
            <a:ext cx="38192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PCS Contacts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14800" y="914400"/>
            <a:ext cx="3200400" cy="0"/>
          </a:xfrm>
          <a:prstGeom prst="line">
            <a:avLst/>
          </a:prstGeom>
          <a:ln w="158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048000" y="4038600"/>
            <a:ext cx="541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What Are</a:t>
            </a:r>
          </a:p>
          <a:p>
            <a:pPr algn="ctr"/>
            <a:r>
              <a:rPr lang="en-US" sz="44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PCS Contracts?</a:t>
            </a:r>
          </a:p>
        </p:txBody>
      </p:sp>
      <p:pic>
        <p:nvPicPr>
          <p:cNvPr id="8" name="Picture 2" descr="C:\Documents and Settings\kurtis.markish\Local Settings\Temporary Internet Files\Content.IE5\13CBU86V\MC9004344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240" y="1676400"/>
            <a:ext cx="2129159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2362200"/>
            <a:ext cx="5562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Technical/General Services</a:t>
            </a:r>
          </a:p>
          <a:p>
            <a:pPr algn="ctr"/>
            <a:endParaRPr lang="en-US" sz="3200" dirty="0" smtClean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Eras Demi ITC" pitchFamily="34" charset="0"/>
            </a:endParaRPr>
          </a:p>
          <a:p>
            <a:pPr algn="ctr"/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Professional Services</a:t>
            </a:r>
          </a:p>
          <a:p>
            <a:pPr algn="ctr"/>
            <a:endParaRPr lang="en-US" sz="3200" dirty="0" smtClean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Eras Demi ITC" pitchFamily="34" charset="0"/>
            </a:endParaRPr>
          </a:p>
          <a:p>
            <a:pPr algn="ctr"/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Consultant Services</a:t>
            </a:r>
          </a:p>
          <a:p>
            <a:pPr algn="ctr"/>
            <a:endParaRPr lang="en-US" sz="3200" dirty="0" smtClean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Eras Demi ITC" pitchFamily="34" charset="0"/>
            </a:endParaRPr>
          </a:p>
        </p:txBody>
      </p:sp>
      <p:pic>
        <p:nvPicPr>
          <p:cNvPr id="3" name="Picture 2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90800" y="685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Technical/General Services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1752600"/>
            <a:ext cx="5943600" cy="35394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Completion of an assigned task, not an entire project</a:t>
            </a:r>
          </a:p>
          <a:p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Agency has control of how the service is performed (what will be done and how it will be done)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352800" y="1295400"/>
            <a:ext cx="5105400" cy="0"/>
          </a:xfrm>
          <a:prstGeom prst="line">
            <a:avLst/>
          </a:prstGeom>
          <a:ln w="158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90800" y="685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Technical/General Services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1905000"/>
            <a:ext cx="5943600" cy="35394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Skilled Individuals</a:t>
            </a:r>
          </a:p>
          <a:p>
            <a:endParaRPr lang="en-US" sz="3200" dirty="0" smtClean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Eras Demi IT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Recurring Nature</a:t>
            </a:r>
          </a:p>
          <a:p>
            <a:endParaRPr lang="en-US" sz="3200" dirty="0" smtClean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Eras Demi IT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Performance Based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Quality of Work 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Results Produced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352800" y="1295400"/>
            <a:ext cx="5105400" cy="0"/>
          </a:xfrm>
          <a:prstGeom prst="line">
            <a:avLst/>
          </a:prstGeom>
          <a:ln w="158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90800" y="685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Technical/General Services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1752600"/>
            <a:ext cx="5943600" cy="45704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u="sng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EXAMPLES: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Standard training program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Nursing and therapy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Data entry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Actuary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Computer &amp; technology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Court reporting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Interpreter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1295400"/>
            <a:ext cx="5105400" cy="0"/>
          </a:xfrm>
          <a:prstGeom prst="line">
            <a:avLst/>
          </a:prstGeom>
          <a:ln w="158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90800" y="685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Technical/General Services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1828800"/>
            <a:ext cx="5943600" cy="343170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u="sng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EXAMPLES: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Equipment Maintenance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Lawn Care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Janitorial Services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Waste Removal Service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Pest Control Service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1295400"/>
            <a:ext cx="5105400" cy="0"/>
          </a:xfrm>
          <a:prstGeom prst="line">
            <a:avLst/>
          </a:prstGeom>
          <a:ln w="158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90800" y="685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Professional Services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1447800"/>
            <a:ext cx="6248400" cy="46474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Professional in nature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Requires specialized training,           education, knowledge, and skill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License or certification is needed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US" sz="3200" dirty="0" smtClean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Eras Demi ITC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86200" y="1295400"/>
            <a:ext cx="3962400" cy="0"/>
          </a:xfrm>
          <a:prstGeom prst="line">
            <a:avLst/>
          </a:prstGeom>
          <a:ln w="158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90800" y="685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Professional Services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1981200"/>
            <a:ext cx="6248400" cy="49859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Requires judgment, discretion, decision-making, advice, opinions, recommendations and/or analysis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Minus agency managerial </a:t>
            </a:r>
            <a:b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</a:b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  control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Control over results, not day-to-day activities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US" sz="3200" dirty="0" smtClean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Eras Demi ITC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86200" y="1295400"/>
            <a:ext cx="3962400" cy="0"/>
          </a:xfrm>
          <a:prstGeom prst="line">
            <a:avLst/>
          </a:prstGeom>
          <a:ln w="158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90800" y="685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Professional Services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1828800"/>
            <a:ext cx="5943600" cy="41534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u="sng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EXAMPLES: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Engineering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Architectural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Land survey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Medical doctor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Attorney or legal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Advertising Campaigns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86200" y="1295400"/>
            <a:ext cx="3962400" cy="0"/>
          </a:xfrm>
          <a:prstGeom prst="line">
            <a:avLst/>
          </a:prstGeom>
          <a:ln w="158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Next Meeting</a:t>
            </a:r>
          </a:p>
        </p:txBody>
      </p:sp>
      <p:sp>
        <p:nvSpPr>
          <p:cNvPr id="11267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14, 2013 </a:t>
            </a:r>
          </a:p>
          <a:p>
            <a:r>
              <a:rPr lang="en-US" dirty="0" smtClean="0"/>
              <a:t>10:00 – 11:30 am</a:t>
            </a:r>
          </a:p>
          <a:p>
            <a:r>
              <a:rPr lang="en-US" dirty="0" smtClean="0"/>
              <a:t>University of Arkansas Cooperative Extension Auditorium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  2301 South University Avenue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Little Rock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90800" y="685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Professional Services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1828800"/>
            <a:ext cx="5943600" cy="343170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u="sng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EXAMPLES: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Financial Services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Marketing Analysis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Appraisal Services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Environmental Studies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3200" dirty="0" smtClean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Eras Demi ITC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86200" y="1295400"/>
            <a:ext cx="3962400" cy="0"/>
          </a:xfrm>
          <a:prstGeom prst="line">
            <a:avLst/>
          </a:prstGeom>
          <a:ln w="158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90800" y="685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Consultant Services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1981200"/>
            <a:ext cx="5943600" cy="33547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Review the current situation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3200" dirty="0" smtClean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Eras Demi ITC" pitchFamily="34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Subject matter experts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3200" dirty="0" smtClean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Eras Demi ITC" pitchFamily="34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 Offer advice, opinions, and recommendations only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1295400"/>
            <a:ext cx="3657600" cy="0"/>
          </a:xfrm>
          <a:prstGeom prst="line">
            <a:avLst/>
          </a:prstGeom>
          <a:ln w="158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743200" y="32004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Scope of Work</a:t>
            </a:r>
          </a:p>
        </p:txBody>
      </p:sp>
      <p:pic>
        <p:nvPicPr>
          <p:cNvPr id="1035" name="Picture 11" descr="C:\Documents and Settings\kurtis.markish\Local Settings\Temporary Internet Files\Content.IE5\G0WGHIEE\MC90044149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514600"/>
            <a:ext cx="3657143" cy="3429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095750" y="1981200"/>
            <a:ext cx="3810000" cy="29718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400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How do we know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pic>
        <p:nvPicPr>
          <p:cNvPr id="3075" name="Picture 3" descr="C:\Documents and Settings\kurtis.markish\Local Settings\Temporary Internet Files\Content.IE5\Y7LJP2RJ\MC9004396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905000"/>
            <a:ext cx="4191000" cy="4191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971800" y="1828800"/>
            <a:ext cx="5867400" cy="263149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  <a:spcAft>
                <a:spcPts val="600"/>
              </a:spcAft>
            </a:pPr>
            <a:r>
              <a:rPr lang="en-US" sz="3200" u="sng" dirty="0" smtClean="0"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REPORTS, SUBMITTALS &amp; NOTIFICATIONS</a:t>
            </a:r>
            <a:endParaRPr lang="en-US" sz="3200" dirty="0" smtClean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Eras Demi ITC" pitchFamily="34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3200" dirty="0" smtClean="0">
              <a:effectLst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  <a:latin typeface="Eras Demi IT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98070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90800" y="152400"/>
            <a:ext cx="655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Reports, Submittals &amp; Notifications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3200" y="1752600"/>
            <a:ext cx="6096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§-19-11-203 (14</a:t>
            </a:r>
            <a:r>
              <a:rPr lang="en-US" dirty="0" smtClean="0">
                <a:latin typeface="Calibri" pitchFamily="34" charset="0"/>
              </a:rPr>
              <a:t>)(C) </a:t>
            </a:r>
            <a:r>
              <a:rPr lang="en-US" dirty="0">
                <a:latin typeface="Calibri" pitchFamily="34" charset="0"/>
              </a:rPr>
              <a:t>- Report filed annually with the Division of Legislative Audit procurements of exempt commodities or services used in research, education and treatment for diagnosis, cure and prevention of disease through a group purchasing entity serving public health </a:t>
            </a:r>
            <a:r>
              <a:rPr lang="en-US" dirty="0" smtClean="0">
                <a:latin typeface="Calibri" pitchFamily="34" charset="0"/>
              </a:rPr>
              <a:t>institutions.</a:t>
            </a:r>
            <a:endParaRPr lang="en-US" dirty="0">
              <a:latin typeface="Calibri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§19-11-203 (14)(L) - Report to State Purchasing Director Livestock procured by an agency having an </a:t>
            </a:r>
            <a:r>
              <a:rPr lang="en-US" dirty="0" smtClean="0">
                <a:latin typeface="Calibri" pitchFamily="34" charset="0"/>
              </a:rPr>
              <a:t>official.</a:t>
            </a:r>
            <a:endParaRPr lang="en-US" dirty="0">
              <a:latin typeface="Calibri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Report </a:t>
            </a:r>
            <a:r>
              <a:rPr lang="en-US" dirty="0">
                <a:latin typeface="Calibri" pitchFamily="34" charset="0"/>
              </a:rPr>
              <a:t>to State Procurement Emergency procurements by agencies with an official 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R1:19-11-263 - Report </a:t>
            </a:r>
            <a:r>
              <a:rPr lang="en-US" dirty="0">
                <a:latin typeface="Calibri" pitchFamily="34" charset="0"/>
              </a:rPr>
              <a:t>to State Procurement monthly Special </a:t>
            </a:r>
            <a:r>
              <a:rPr lang="en-US" dirty="0" smtClean="0">
                <a:latin typeface="Calibri" pitchFamily="34" charset="0"/>
              </a:rPr>
              <a:t>procurements.</a:t>
            </a:r>
            <a:endParaRPr lang="en-US" dirty="0">
              <a:latin typeface="Calibri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0004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819400" y="1676400"/>
            <a:ext cx="6019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>
                <a:latin typeface="Calibri" pitchFamily="34" charset="0"/>
              </a:rPr>
              <a:t>§ </a:t>
            </a:r>
            <a:r>
              <a:rPr lang="en-US" smtClean="0">
                <a:latin typeface="Calibri" pitchFamily="34" charset="0"/>
              </a:rPr>
              <a:t>19-11-265 - Report </a:t>
            </a:r>
            <a:r>
              <a:rPr lang="en-US" dirty="0" smtClean="0">
                <a:latin typeface="Calibri" pitchFamily="34" charset="0"/>
              </a:rPr>
              <a:t>to State Procurement monthly commodity purchases involving a service with a total cost of $250,000 or more by agencies with an official.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§</a:t>
            </a:r>
            <a:r>
              <a:rPr lang="en-US" dirty="0">
                <a:latin typeface="Calibri" pitchFamily="34" charset="0"/>
              </a:rPr>
              <a:t>19-11-706 - Report benefit received from a contract which an employee has a financial interest to the Director of the Department of Finance and </a:t>
            </a:r>
            <a:r>
              <a:rPr lang="en-US" dirty="0" smtClean="0">
                <a:latin typeface="Calibri" pitchFamily="34" charset="0"/>
              </a:rPr>
              <a:t>Administration.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Calibri"/>
                <a:ea typeface="Calibri"/>
                <a:cs typeface="Arial"/>
              </a:rPr>
              <a:t>§</a:t>
            </a:r>
            <a:r>
              <a:rPr lang="en-US" dirty="0">
                <a:latin typeface="Calibri"/>
                <a:ea typeface="Calibri"/>
                <a:cs typeface="Arial"/>
              </a:rPr>
              <a:t>19-11-264 - </a:t>
            </a:r>
            <a:r>
              <a:rPr lang="en-US" dirty="0">
                <a:latin typeface="Calibri"/>
                <a:ea typeface="Calibri"/>
                <a:cs typeface="Times New Roman"/>
              </a:rPr>
              <a:t>Disclosure forms with a hit.  The contract is with a member of the General Assembly, his or her spouse, person or his /her spouse is an officer, director or stockholder owning more than 10% of the stock in the business. 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/>
                <a:ea typeface="Calibri"/>
                <a:cs typeface="Arial"/>
              </a:rPr>
              <a:t>§19-11-717 - </a:t>
            </a:r>
            <a:r>
              <a:rPr lang="en-US" dirty="0">
                <a:latin typeface="Calibri"/>
                <a:ea typeface="Calibri"/>
                <a:cs typeface="Times New Roman"/>
              </a:rPr>
              <a:t>File with Secretary of State each year type of contract and amount of contract or benefits received during the previous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year.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152400"/>
            <a:ext cx="655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Reports, Submittals &amp; Notifications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38275629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819400" y="1752600"/>
            <a:ext cx="6096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§19-11-264 - Annual registration of state-owned motor vehicle report of each vehicle with the Director of the Department of Finance and </a:t>
            </a:r>
            <a:r>
              <a:rPr lang="en-US" dirty="0" smtClean="0">
                <a:latin typeface="Calibri" pitchFamily="34" charset="0"/>
              </a:rPr>
              <a:t>Administration.</a:t>
            </a:r>
            <a:endParaRPr lang="en-US" dirty="0">
              <a:latin typeface="Calibri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§23-61-609 – Report to Risk Management Division information necessary to analyze and manage risk of loss of state </a:t>
            </a:r>
            <a:r>
              <a:rPr lang="en-US" dirty="0" smtClean="0">
                <a:latin typeface="Calibri" pitchFamily="34" charset="0"/>
              </a:rPr>
              <a:t>assets.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Minority </a:t>
            </a:r>
            <a:r>
              <a:rPr lang="en-US" dirty="0">
                <a:latin typeface="Calibri" pitchFamily="34" charset="0"/>
              </a:rPr>
              <a:t>participation monthly report by agencies with an </a:t>
            </a:r>
            <a:r>
              <a:rPr lang="en-US" dirty="0" smtClean="0">
                <a:latin typeface="Calibri" pitchFamily="34" charset="0"/>
              </a:rPr>
              <a:t>official.</a:t>
            </a:r>
            <a:endParaRPr lang="en-US" dirty="0">
              <a:latin typeface="Calibri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Sum of total procurement report quarterly to the Minority Business Advisory </a:t>
            </a:r>
            <a:r>
              <a:rPr lang="en-US" dirty="0" smtClean="0">
                <a:latin typeface="Calibri" pitchFamily="34" charset="0"/>
              </a:rPr>
              <a:t>Council.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Shared Benefit Payment Fund monthly report to Chief Fiscal Officer of the State by agencies with an </a:t>
            </a:r>
            <a:r>
              <a:rPr lang="en-US" dirty="0" smtClean="0">
                <a:latin typeface="Calibri" pitchFamily="34" charset="0"/>
              </a:rPr>
              <a:t>official.</a:t>
            </a:r>
            <a:endParaRPr lang="en-US" dirty="0">
              <a:latin typeface="Calibri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152400"/>
            <a:ext cx="655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Reports, Submittals &amp; Notifications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42864398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819400" y="1676400"/>
            <a:ext cx="60198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§</a:t>
            </a:r>
            <a:r>
              <a:rPr lang="en-US" dirty="0" smtClean="0">
                <a:latin typeface="Calibri" pitchFamily="34" charset="0"/>
                <a:ea typeface="Calibri"/>
                <a:cs typeface="Times New Roman"/>
              </a:rPr>
              <a:t>19-11-260 </a:t>
            </a:r>
            <a:r>
              <a:rPr lang="en-US" dirty="0">
                <a:latin typeface="Calibri" pitchFamily="34" charset="0"/>
                <a:ea typeface="Calibri"/>
                <a:cs typeface="Times New Roman"/>
              </a:rPr>
              <a:t>- Report to State Procurement for semiannual report purchase of recycled paper </a:t>
            </a:r>
            <a:r>
              <a:rPr lang="en-US" dirty="0" smtClean="0">
                <a:latin typeface="Calibri" pitchFamily="34" charset="0"/>
                <a:ea typeface="Calibri"/>
                <a:cs typeface="Times New Roman"/>
              </a:rPr>
              <a:t>products.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Monthly DO reports for </a:t>
            </a:r>
            <a:r>
              <a:rPr lang="en-US" dirty="0" smtClean="0">
                <a:latin typeface="Calibri" pitchFamily="34" charset="0"/>
              </a:rPr>
              <a:t>printing.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§19-11-204, §19-11-229, §19-11-230 - Submit information technology products or services procurements with an anticipated cost of $100,000 or more to DFA Intergovernmental Service for </a:t>
            </a:r>
            <a:r>
              <a:rPr lang="en-US" dirty="0" smtClean="0">
                <a:latin typeface="Calibri" pitchFamily="34" charset="0"/>
              </a:rPr>
              <a:t>approval.</a:t>
            </a:r>
            <a:endParaRPr lang="en-US" dirty="0">
              <a:latin typeface="Calibri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§19-11-265 - Submit procurements for technical services over 100,000 involving health, human services, educational service or software majorly modified or designed specifically for an agency for review by the Arkansas Legislative </a:t>
            </a:r>
            <a:r>
              <a:rPr lang="en-US" dirty="0" smtClean="0">
                <a:latin typeface="Calibri" pitchFamily="34" charset="0"/>
              </a:rPr>
              <a:t>Council.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52400"/>
            <a:ext cx="655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Reports, Submittals &amp; Notifications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3933597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819400" y="1676400"/>
            <a:ext cx="6019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R1:19-11-218(c) - Submit to State Procurement Director a letter signed by administrative head of an agency designating each employee who shall be a procurement agent.</a:t>
            </a:r>
            <a:endParaRPr lang="en-US" dirty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R1:19-11-220(a</a:t>
            </a:r>
            <a:r>
              <a:rPr lang="en-US" dirty="0">
                <a:latin typeface="Calibri" pitchFamily="34" charset="0"/>
              </a:rPr>
              <a:t>) - Submit to State Procurement Director a letter signed by administrative head of an agency designating an employee who shall be the procurement </a:t>
            </a:r>
            <a:r>
              <a:rPr lang="en-US" dirty="0" smtClean="0">
                <a:latin typeface="Calibri" pitchFamily="34" charset="0"/>
              </a:rPr>
              <a:t>official.</a:t>
            </a:r>
            <a:endParaRPr lang="en-US" dirty="0">
              <a:latin typeface="Calibri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§22-8-102 - Submit </a:t>
            </a:r>
            <a:r>
              <a:rPr lang="en-US" dirty="0">
                <a:latin typeface="Calibri" pitchFamily="34" charset="0"/>
              </a:rPr>
              <a:t>a request to lease a motor vehicle to the State Procurement </a:t>
            </a:r>
            <a:r>
              <a:rPr lang="en-US" dirty="0" smtClean="0">
                <a:latin typeface="Calibri" pitchFamily="34" charset="0"/>
              </a:rPr>
              <a:t>Director.</a:t>
            </a:r>
            <a:endParaRPr lang="en-US" dirty="0">
              <a:latin typeface="Calibri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§</a:t>
            </a:r>
            <a:r>
              <a:rPr lang="en-US" dirty="0">
                <a:latin typeface="Calibri" pitchFamily="34" charset="0"/>
              </a:rPr>
              <a:t>19-11-242 - Notify the Attorney General in writing when for any reason collusion is suspected among any bidders or </a:t>
            </a:r>
            <a:r>
              <a:rPr lang="en-US" dirty="0" err="1">
                <a:latin typeface="Calibri" pitchFamily="34" charset="0"/>
              </a:rPr>
              <a:t>offerors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152400"/>
            <a:ext cx="655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Reports, Submittals &amp; Notifications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37017565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RFP vs. RFQ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What’s the difference between the two?</a:t>
            </a:r>
          </a:p>
        </p:txBody>
      </p:sp>
      <p:sp>
        <p:nvSpPr>
          <p:cNvPr id="6146" name="AutoShape 2" descr="data:image/jpeg;base64,/9j/4AAQSkZJRgABAQAAAQABAAD/2wCEAAkGBhASEBUPEhAWFRUVGBQXEhUVFhIQFBISGBUVFhQWFRgXGyYeGBkjGRQUHy8gIycpLCwsFh4xNzAqNSYrLCkBCQoKDgwOGg8PGiwlHyUsKSwtNCwsLCksLCwsKSwsLCwsLC0sLCksLCksNTQsKSkqLCwsLCwsKSw1LCwsKSwsLP/AABEIAPsAyQMBIgACEQEDEQH/xAAcAAEAAQUBAQAAAAAAAAAAAAAABgIDBAUHCAH/xABFEAACAQMABQcHCgMIAwEAAAAAAQIDBBEFBhIhMQdBUWFxgZETIjJSobHBFCNCQ3JzgpKy0SUzoiQ0U2Jj0uHwdJPxFv/EABoBAQADAQEBAAAAAAAAAAAAAAADBAUCBgH/xAAsEQACAgEEAAUCBgMAAAAAAAAAAQIDBBESITETMkFhcVGxBTOBkcHwFCIj/9oADAMBAAIRAxEAPwDuIAAAAAAAAAAAABRUqxisykkultJe0ArBrK2s9nDdK5pLq24t+wsf/s7Dh8qh7f2JFVY+ov8AYid1a7kv3Ruga2jrJZz9G5pP8cU/azOp3EJejKL7Gn7jlxku0dqcX0y4ADk6AAAAAAAAAAAAAAAAAAAAAAAABotP6421r5spbVT/AA4Ycvxc0e8jGuXKE03bWst6yp1V088af+7w6Tnsqjby3lve297b6zXxfw5zW+zhfT+9GRlfiKg3Cvl/UlmleUa7q5VNqjH/ACb5d8n8EiN3N5UqPaqTlN9MpOb9pjOeN5g171vdHcvazajXVSv9YoxZTtuesm2ZtW7jHi+5bzFnpN8yx27zDBzK2TOlVFdl2V3N/SfuKFWl6z8WUgjbb7JEkujMoacuoehc1o9lWol4ZNxYco+kqT/vDmuirGNTPfx9pGgROqEu0iWNk49NnV9B8sVOTULqj5P/AFKeZw74+ku7J0Cx0hSrQVWlUjOD4Si01/8Aeo80Gy0FrFcWdTylCePWi98JrolHn7eKKNuDFrWHDL1WdJcT5PRoNBqjrhRvqW1HzakceUpt74vpXTF8zN+ZMouL0ZrRkpLVAAHJ0AAAAAAAAAAAACB8pGt3ko/I6MsTkvnZLjCD4RXRKXsXaSrWHTMbW2ncS+ivNXrTe6Me9/E4Ld3c6tSVWcsym3KT6WzSwMdWS3y6X3M3PyHXHZHt/Y+KR92i1ks3FTm8T0DloefUdSmvX2uwtAEDepOloAAD6AAfAD4fQAfAAfD6ZmidK1batGvSlszi+6S54yXPF853/VrT9O8t43EN2d048XCa9KL/AO700zzoTDky1jdtdqlJ/NV2oS6I1Pq5ePm/i6ilmUKyO5dou4l/hy2vpnbwAYZuAAAAAAAAAAAt3NeMISqSeIxTlJ9CSy/YgDlfKxp3brxtIvzaSUp9dSS3eEf1MgeS5pC/lWrVK0uNSUpP8Tyl3LC7jH2j1NEPDrUTy183ZY5Fxy5zFbLk5Fs7kziKAAPh0DZ6B1duLyp5KhDOMbUnuhBPnk+bs4sat6v1Ly4jb092d85cVTgvSk/clzto77obQtG1oxoUY7MVx6ZS55SfPJlLKyvC4j39i7jYvi8y6InoTkltKSTrt1586eadNPqjF5fey9rXyWWd1Q2KUFb1Yp+TnTWys9FSK9KPtXMyaAxpXTk9WzYjTXFaJI8k6Z0ZdWdeVvW2oVIPestprmlF88XxTKLfS81ul5y8Gd95W9To3dm68I/P26coNcZ0+M6b6d29da62cNlqnfbO38jrY6fJz4eBcqubWuvJUtqWumnBmUa0ZLMXn4dpWaK3qypy51zST3dzXSbuE00muDNSuzevcy7a9j9ioJtb08PmfQwCQiPRerGlPlNnRuOecFtfbXmz/qTNoQTkfu9qxnT/AMOrJLslGMve2Ts83dHZNx9z0lMt9al7AAERKAAAAAACM8o166ejazWcyUYbuickpf05JMfHFPczqEtskzmcd0WjzImfcnd9Mcnmj7jLlQUJP6dFujLv2fNfemQfTHIxcRzK0uo1FzQrx2Jf+ynuffFG1D8Qrfa0Maf4fNdcnPmwZeldA31r/ebOpBL6yK8tS/NDKXeYFK4jJZjJPseS3C2E/KypOqcPMitgGfoDRvyi6o2/+JOKl9nOZ/0pnTe1as4S3PRHX+THV5W9mqso/OV8Tk+dQ+rj4PPbImBTCKSSSwluS6FzFR5mc3OTkz01cFCKigY2kr+FGlKrPhFd7fBJdbZkkN5Sbpxp0Yc0pyb/AApY/V7Dg7MCel6lee3N7voxXox7F8TZ2tZIiVpcmzpXvWAfdcNT7e+pt7MYV0vm6qwm3zRqetF8OlcxxyzhKDlSmmpQk00+KaeJLxR2mN/1nL9bopaRqtfTjCT+04xz7s95oYVj37ShmwWzcYB9KT6bJinVORSb2LqPRKi/FVF8EdMOZcii826fXR91T9zpp5/L/Ol/fQ9Bifkx/vqAAViyAAAAAAAAAAAAfGjR6T1F0bcPaq2dJy9ZR8nP80MP2m9B9Ta6PjWpz695GbN/ya1ak+ZOSrRX51tf1FeqPJrOzvFcTrRqRjGahiMoSU5bstNtY2drn5yfAm/yLNu3Xgh/x6927TkAGJpHSUKMcve36MVxf7LrICcyyM6/6JlWtdqCzKk9tJcXHDU0u7f+E1+kdaLl+i4wXUlJ+Mv2I3d6wX2cq6muzZ92ADSULzrMuN/1movXLac5NZbbluUV1vC3IxqF1KTSim89yPunqNfQksb/AKyE6cqbV7Ul1RX9EcrxybW/0kqEWsp1GvNj6vWyNW2XJyby+d9LZoYVb3bmZ+ZYtu1GUj6fD6bBjnW+Reli2rz6aqX5YR/3HRSHclFo4aNjJ/WTqT7trZX6CYnnch62yfuehx1pVFewABATgAAAAAAAAAAAAAAAA1usOkXQoOoumKz6uXjP/ekA+6S0sqfmx3z9ke39iFaZ09GGZSltTfFstaW0w/JbUOd4b7SEXtbaeW8gG0lp5zeS3VvjT02bXRehaldSq5VOjTTdWtPdCCXHHrS/yrqALEa0cucuHvzzFdjQSp1PJrDUJuHPh4bXwNC71Srbs7GWoKWMpc2cc7JVoVLaw+D4/EmnXKppS+SKE42puPwc8nNt5by3vbe9sybeGF2lNzauNWdL1ZSj4NovpG7Wk+TCsfofSqEG2opZbaSXS3uS8SlEx5MNAfKL1VZL5uhicuhz+rj45l+E6smoRcmcVwc5KKOxaD0cre2pUF9XCMX1tLe/HJnAHm29XqekS0WgAB8PoAAAAAAAAAAAAAAALN5aQq05UprMZJprqfxLwAOVXNhKhWnaVd8X6MuG1B+jJdfxTNBf6H2JOLfZ1rmZPuUOhFulLaSktpLesp7msrjh7yPWyjcQ2H6ceH7AEWdpgy9adY69xQpWlKkqdGnGO1GH1lRfSa3bs70ul5fMbmpqrVfCS7Hn34Ndd6HrUcuVPKW9uLUkl18/sJK57JbtCOyCnHayA1W4vemn1rDJroC524qa51v6nzopzRqLZkk10NZK7LRXk8+Rkkm87Lbwn1dBNderVyuSGmh1Ph8Gl1ntti7nJfTUZ+Kw/amaxG909oa7cnVlBTikknT89Ris8VxXF83OaJGvjtOtaMyciLVj4LlKlKUlGKbcmlFLe3JvCS62z0BqXq2rK1jSePKS8+s1z1HzdiWIrs6yGclWpnDSFaP/AI8X7ar9y730HUTOzb9z2R6RoYVG1b5dsAAzzQAAAAAAAAAAAAAAAAAABwDXDWa8+W3NL5TV2I1asYxU5RioqTSWItbsHfzzfriv4hdff1f1svYKTm9foUc1tQWhqJ157W2pNS9bOX4m10XrZUhJeV3PmqRX649HWjUFqvHJfupjYuSjTdKt8HUbfW2aSlJKSfCS3p9jRmU9ORrehUUZNfy6iThLqT4rJzXV3SE6dWEOMJSinF8N7xldD3k51krf2SUkkpU9mUXjevOSfdhsybKHCSj9TVhepxcvoQ7WO3dGspUvm4zTbp5yqc08Sik+C5+8sWunKseO/wBhiXNxOpNzm8yby3/3gUwg20kst7klvbfQlzs0440dqU1yZksiW5uD4JtoDWNyljLTRItF6g0rq8+VTSVFKMp01u8pW37sc0XhN9PiR/R2otzb27vqy8nvio0n6ezJpbU/V5t3HpwT3Ui785w9aPtX/GTOnLwptVPg0YR8WCdq5JjCKSSSwluSW5JH0ArFkAAAAAAAAAAAAAAAAAAAAAHnHXNfxG6++qfqPRx5012X8Ruvvp+8v4Hnfx/JQzvIvn+DRlE0V4PkkazMpMydCU83FJf54vwefgTfWD+6VexfqiRHVmnm6p9W0/CLJdp/+6VexfqiZmQ/+0P0+5pY/wCTN/P2OfnoDVLUW0tIRqQht1Wk3VnhyWV9BcILs39bOAHqGz/lw+zH3I7zpNJJe5zgxTbb9jWa4Udqxrrojtflal8CG6r3WxUhLoaz2Pc/Zk6BpentW9WPTTqLxizl2hqm5GUah1wGPo+vt0oT6YrPbz+0yAAAAAAAAAAAAAAAAAAAAAAAzznrnLOkbr76p7z0YaTTWptjdZda3i5P6cfm6n5o4b78lnGuVUtWitk0u2OiPOuCiaOp6Z5FmsytbjPRCsvdOK96Ibc6gaTjPyfyOo30xxKD/EnjxZqxyK5LhmVLHsg+UWdTqebhv1YSfjhfEk2nV/Zav2fiizoTVK5tHKdxBQc4pQipRnJJPL2lHhzG5p6NjWTpVMqE/Nm44yovi1lYyjNvsTuUl0tDSorapcX29TlZ6hsv5UPsx/SiLWPJToynxpSqP/UnJ+yOF7CXwikkluS3LsGVfG3Tb6DGolVru9SmvjZlnhh57MHIdF7kjomuelPI2sselU+bj+JPafdFM53Y1EmkUy4dI1WuNqhs+q34Pevbk3JEtCXmxvi+3rJPb3MZrd3oAvAAAAAAAAAAAAAAAAAAAAAHPtYeVqnb1qlvC2lOdOTi3KShFtdGMtrwOgnnXXdfxK6+9n8C3iVRsk1JehUyrJVxTibzSPLLfy/lxpU+yLnLxk8ewi+kNfNI1fTu6uOiMvJrwhg1+CicF0Gp4EI+VGZ485eZkz5OLjynlYzbb2ove22001z9h0ihbRS4HH9S7/yVylwU1s9/GP7d51+zuVJIycqLjY/c1cWSlWtPQX2vtG0nCjcwnGMl5laK24vG5qSXnJrdwzxJbTnlZXB712cxAdc9Dq5s5xS8+C26fTtRW9d6yvAnVpHEI/Zj7kRPbtTXfqSrduafXoWNL6HpXNPydWOVnKaeJRlwyn3shOlOT+tS8+hPyqX0HiNTHU+EvYdDBGSHKLHSEqctmSaa3NNNNPrT3olWjdKJ4ae83mldA0LhfOQ85cJrzZrsa9z3EZr6nXNJ5ozVSPMm/Jz/ANr9gBMLS5U4551xL5pNXbW4jtSrRUN2FHKk31vG5f8ALN2AAAAAAAAAAAAAAAAAAADztrwv4ldfey+B6JPPOvscaSuvvPfGLL+B538FDO8i+TQFMkVDBrmSU0201JPDTyu1cDour2tMZQWXiX0lww+rqOeYGCvdjq1FinIdTOqX+u9GnF79p43RW9s6dSeYp9S9x5eSPUFB+ZHsXuMzIoVKWnuaWPe7m/0LgAKhbAAAAAAAAAAAAAAAAAAAAAAAAB5519edJ3X3nujFHoY0GsGo1leZlVpYm/rYeZU72t0vxJlnGuVUtWVsmp2x0R55CJ3rByR3dHM7eSrw6F5lVL7LeJdzz1EJqUJwk6c4uMlucZJxkn0NPebVdkLOYsxrK5V+ZFAwb7Reo9/cYdO2mov6U/mo46czxnuyS/RfIvN4dxcqPTGlHaf554X9LOZ31w7Z9hRZPpHMsHp+3fmR7F7iO6L5ONHUMNUFUkvpVX5V+D81dyJKkZWVfG3Tb6Gri0Sq13ep9ABTLgAAAAAAAAAAAAAAAAAAAAAAAAAAALUrWDkqjhFyW5SaTkl0J8UXQAAAAAAAAAAAAAAAAAAAAAAAAAAAAAAAAAAAAAAAAAAAAAAAAAAAAAAAAAAAAAf/2Q=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hASEBUPEhAWFRUVGBQXEhUVFhIQFBISGBUVFhQWFRgXGyYeGBkjGRQUHy8gIycpLCwsFh4xNzAqNSYrLCkBCQoKDgwOGg8PGiwlHyUsKSwtNCwsLCksLCwsKSwsLCwsLC0sLCksLCksNTQsKSkqLCwsLCwsKSw1LCwsKSwsLP/AABEIAPsAyQMBIgACEQEDEQH/xAAcAAEAAQUBAQAAAAAAAAAAAAAABgIDBAUHCAH/xABFEAACAQMABQcHCgMIAwEAAAAAAQIDBBEFBhIhMQdBUWFxgZETIjJSobHBFCNCQ3JzgpKy0SUzoiQ0U2Jj0uHwdJPxFv/EABoBAQADAQEBAAAAAAAAAAAAAAADBAUCBgH/xAAsEQACAgEEAAUCBgMAAAAAAAAAAQIDBBESITETMkFhcVGxBTOBkcHwFCIj/9oADAMBAAIRAxEAPwDuIAAAAAAAAAAAABRUqxisykkultJe0ArBrK2s9nDdK5pLq24t+wsf/s7Dh8qh7f2JFVY+ov8AYid1a7kv3Ruga2jrJZz9G5pP8cU/azOp3EJejKL7Gn7jlxku0dqcX0y4ADk6AAAAAAAAAAAAAAAAAAAAAAAABotP6421r5spbVT/AA4Ycvxc0e8jGuXKE03bWst6yp1V088af+7w6Tnsqjby3lve297b6zXxfw5zW+zhfT+9GRlfiKg3Cvl/UlmleUa7q5VNqjH/ACb5d8n8EiN3N5UqPaqTlN9MpOb9pjOeN5g171vdHcvazajXVSv9YoxZTtuesm2ZtW7jHi+5bzFnpN8yx27zDBzK2TOlVFdl2V3N/SfuKFWl6z8WUgjbb7JEkujMoacuoehc1o9lWol4ZNxYco+kqT/vDmuirGNTPfx9pGgROqEu0iWNk49NnV9B8sVOTULqj5P/AFKeZw74+ku7J0Cx0hSrQVWlUjOD4Si01/8Aeo80Gy0FrFcWdTylCePWi98JrolHn7eKKNuDFrWHDL1WdJcT5PRoNBqjrhRvqW1HzakceUpt74vpXTF8zN+ZMouL0ZrRkpLVAAHJ0AAAAAAAAAAAACB8pGt3ko/I6MsTkvnZLjCD4RXRKXsXaSrWHTMbW2ncS+ivNXrTe6Me9/E4Ld3c6tSVWcsym3KT6WzSwMdWS3y6X3M3PyHXHZHt/Y+KR92i1ks3FTm8T0DloefUdSmvX2uwtAEDepOloAAD6AAfAD4fQAfAAfD6ZmidK1batGvSlszi+6S54yXPF853/VrT9O8t43EN2d048XCa9KL/AO700zzoTDky1jdtdqlJ/NV2oS6I1Pq5ePm/i6ilmUKyO5dou4l/hy2vpnbwAYZuAAAAAAAAAAAt3NeMISqSeIxTlJ9CSy/YgDlfKxp3brxtIvzaSUp9dSS3eEf1MgeS5pC/lWrVK0uNSUpP8Tyl3LC7jH2j1NEPDrUTy183ZY5Fxy5zFbLk5Fs7kziKAAPh0DZ6B1duLyp5KhDOMbUnuhBPnk+bs4sat6v1Ly4jb092d85cVTgvSk/clzto77obQtG1oxoUY7MVx6ZS55SfPJlLKyvC4j39i7jYvi8y6InoTkltKSTrt1586eadNPqjF5fey9rXyWWd1Q2KUFb1Yp+TnTWys9FSK9KPtXMyaAxpXTk9WzYjTXFaJI8k6Z0ZdWdeVvW2oVIPestprmlF88XxTKLfS81ul5y8Gd95W9To3dm68I/P26coNcZ0+M6b6d29da62cNlqnfbO38jrY6fJz4eBcqubWuvJUtqWumnBmUa0ZLMXn4dpWaK3qypy51zST3dzXSbuE00muDNSuzevcy7a9j9ioJtb08PmfQwCQiPRerGlPlNnRuOecFtfbXmz/qTNoQTkfu9qxnT/AMOrJLslGMve2Ts83dHZNx9z0lMt9al7AAERKAAAAAACM8o166ejazWcyUYbuickpf05JMfHFPczqEtskzmcd0WjzImfcnd9Mcnmj7jLlQUJP6dFujLv2fNfemQfTHIxcRzK0uo1FzQrx2Jf+ynuffFG1D8Qrfa0Maf4fNdcnPmwZeldA31r/ebOpBL6yK8tS/NDKXeYFK4jJZjJPseS3C2E/KypOqcPMitgGfoDRvyi6o2/+JOKl9nOZ/0pnTe1as4S3PRHX+THV5W9mqso/OV8Tk+dQ+rj4PPbImBTCKSSSwluS6FzFR5mc3OTkz01cFCKigY2kr+FGlKrPhFd7fBJdbZkkN5Sbpxp0Yc0pyb/AApY/V7Dg7MCel6lee3N7voxXox7F8TZ2tZIiVpcmzpXvWAfdcNT7e+pt7MYV0vm6qwm3zRqetF8OlcxxyzhKDlSmmpQk00+KaeJLxR2mN/1nL9bopaRqtfTjCT+04xz7s95oYVj37ShmwWzcYB9KT6bJinVORSb2LqPRKi/FVF8EdMOZcii826fXR91T9zpp5/L/Ol/fQ9Bifkx/vqAAViyAAAAAAAAAAAAfGjR6T1F0bcPaq2dJy9ZR8nP80MP2m9B9Ta6PjWpz695GbN/ya1ak+ZOSrRX51tf1FeqPJrOzvFcTrRqRjGahiMoSU5bstNtY2drn5yfAm/yLNu3Xgh/x6927TkAGJpHSUKMcve36MVxf7LrICcyyM6/6JlWtdqCzKk9tJcXHDU0u7f+E1+kdaLl+i4wXUlJ+Mv2I3d6wX2cq6muzZ92ADSULzrMuN/1movXLac5NZbbluUV1vC3IxqF1KTSim89yPunqNfQksb/AKyE6cqbV7Ul1RX9EcrxybW/0kqEWsp1GvNj6vWyNW2XJyby+d9LZoYVb3bmZ+ZYtu1GUj6fD6bBjnW+Reli2rz6aqX5YR/3HRSHclFo4aNjJ/WTqT7trZX6CYnnch62yfuehx1pVFewABATgAAAAAAAAAAAAAAAA1usOkXQoOoumKz6uXjP/ekA+6S0sqfmx3z9ke39iFaZ09GGZSltTfFstaW0w/JbUOd4b7SEXtbaeW8gG0lp5zeS3VvjT02bXRehaldSq5VOjTTdWtPdCCXHHrS/yrqALEa0cucuHvzzFdjQSp1PJrDUJuHPh4bXwNC71Srbs7GWoKWMpc2cc7JVoVLaw+D4/EmnXKppS+SKE42puPwc8nNt5by3vbe9sybeGF2lNzauNWdL1ZSj4NovpG7Wk+TCsfofSqEG2opZbaSXS3uS8SlEx5MNAfKL1VZL5uhicuhz+rj45l+E6smoRcmcVwc5KKOxaD0cre2pUF9XCMX1tLe/HJnAHm29XqekS0WgAB8PoAAAAAAAAAAAAAAALN5aQq05UprMZJprqfxLwAOVXNhKhWnaVd8X6MuG1B+jJdfxTNBf6H2JOLfZ1rmZPuUOhFulLaSktpLesp7msrjh7yPWyjcQ2H6ceH7AEWdpgy9adY69xQpWlKkqdGnGO1GH1lRfSa3bs70ul5fMbmpqrVfCS7Hn34Ndd6HrUcuVPKW9uLUkl18/sJK57JbtCOyCnHayA1W4vemn1rDJroC524qa51v6nzopzRqLZkk10NZK7LRXk8+Rkkm87Lbwn1dBNderVyuSGmh1Ph8Gl1ntti7nJfTUZ+Kw/amaxG909oa7cnVlBTikknT89Ris8VxXF83OaJGvjtOtaMyciLVj4LlKlKUlGKbcmlFLe3JvCS62z0BqXq2rK1jSePKS8+s1z1HzdiWIrs6yGclWpnDSFaP/AI8X7ar9y730HUTOzb9z2R6RoYVG1b5dsAAzzQAAAAAAAAAAAAAAAAAABwDXDWa8+W3NL5TV2I1asYxU5RioqTSWItbsHfzzfriv4hdff1f1svYKTm9foUc1tQWhqJ157W2pNS9bOX4m10XrZUhJeV3PmqRX649HWjUFqvHJfupjYuSjTdKt8HUbfW2aSlJKSfCS3p9jRmU9ORrehUUZNfy6iThLqT4rJzXV3SE6dWEOMJSinF8N7xldD3k51krf2SUkkpU9mUXjevOSfdhsybKHCSj9TVhepxcvoQ7WO3dGspUvm4zTbp5yqc08Sik+C5+8sWunKseO/wBhiXNxOpNzm8yby3/3gUwg20kst7klvbfQlzs0440dqU1yZksiW5uD4JtoDWNyljLTRItF6g0rq8+VTSVFKMp01u8pW37sc0XhN9PiR/R2otzb27vqy8nvio0n6ezJpbU/V5t3HpwT3Ui785w9aPtX/GTOnLwptVPg0YR8WCdq5JjCKSSSwluSW5JH0ArFkAAAAAAAAAAAAAAAAAAAAAHnHXNfxG6++qfqPRx5012X8Ruvvp+8v4Hnfx/JQzvIvn+DRlE0V4PkkazMpMydCU83FJf54vwefgTfWD+6VexfqiRHVmnm6p9W0/CLJdp/+6VexfqiZmQ/+0P0+5pY/wCTN/P2OfnoDVLUW0tIRqQht1Wk3VnhyWV9BcILs39bOAHqGz/lw+zH3I7zpNJJe5zgxTbb9jWa4Udqxrrojtflal8CG6r3WxUhLoaz2Pc/Zk6BpentW9WPTTqLxizl2hqm5GUah1wGPo+vt0oT6YrPbz+0yAAAAAAAAAAAAAAAAAAAAAAAzznrnLOkbr76p7z0YaTTWptjdZda3i5P6cfm6n5o4b78lnGuVUtWitk0u2OiPOuCiaOp6Z5FmsytbjPRCsvdOK96Ibc6gaTjPyfyOo30xxKD/EnjxZqxyK5LhmVLHsg+UWdTqebhv1YSfjhfEk2nV/Zav2fiizoTVK5tHKdxBQc4pQipRnJJPL2lHhzG5p6NjWTpVMqE/Nm44yovi1lYyjNvsTuUl0tDSorapcX29TlZ6hsv5UPsx/SiLWPJToynxpSqP/UnJ+yOF7CXwikkluS3LsGVfG3Tb6DGolVru9SmvjZlnhh57MHIdF7kjomuelPI2sselU+bj+JPafdFM53Y1EmkUy4dI1WuNqhs+q34Pevbk3JEtCXmxvi+3rJPb3MZrd3oAvAAAAAAAAAAAAAAAAAAAAAHPtYeVqnb1qlvC2lOdOTi3KShFtdGMtrwOgnnXXdfxK6+9n8C3iVRsk1JehUyrJVxTibzSPLLfy/lxpU+yLnLxk8ewi+kNfNI1fTu6uOiMvJrwhg1+CicF0Gp4EI+VGZ485eZkz5OLjynlYzbb2ove22001z9h0ihbRS4HH9S7/yVylwU1s9/GP7d51+zuVJIycqLjY/c1cWSlWtPQX2vtG0nCjcwnGMl5laK24vG5qSXnJrdwzxJbTnlZXB712cxAdc9Dq5s5xS8+C26fTtRW9d6yvAnVpHEI/Zj7kRPbtTXfqSrduafXoWNL6HpXNPydWOVnKaeJRlwyn3shOlOT+tS8+hPyqX0HiNTHU+EvYdDBGSHKLHSEqctmSaa3NNNNPrT3olWjdKJ4ae83mldA0LhfOQ85cJrzZrsa9z3EZr6nXNJ5ozVSPMm/Jz/ANr9gBMLS5U4551xL5pNXbW4jtSrRUN2FHKk31vG5f8ALN2AAAAAAAAAAAAAAAAAAADztrwv4ldfey+B6JPPOvscaSuvvPfGLL+B538FDO8i+TQFMkVDBrmSU0201JPDTyu1cDour2tMZQWXiX0lww+rqOeYGCvdjq1FinIdTOqX+u9GnF79p43RW9s6dSeYp9S9x5eSPUFB+ZHsXuMzIoVKWnuaWPe7m/0LgAKhbAAAAAAAAAAAAAAAAAAAAAAAAB5519edJ3X3nujFHoY0GsGo1leZlVpYm/rYeZU72t0vxJlnGuVUtWVsmp2x0R55CJ3rByR3dHM7eSrw6F5lVL7LeJdzz1EJqUJwk6c4uMlucZJxkn0NPebVdkLOYsxrK5V+ZFAwb7Reo9/cYdO2mov6U/mo46czxnuyS/RfIvN4dxcqPTGlHaf554X9LOZ31w7Z9hRZPpHMsHp+3fmR7F7iO6L5ONHUMNUFUkvpVX5V+D81dyJKkZWVfG3Tb6Gri0Sq13ep9ABTLgAAAAAAAAAAAAAAAAAAAAAAAAAAALUrWDkqjhFyW5SaTkl0J8UXQAAAAAAAAAAAAAAAAAAAAAAAAAAAAAAAAAAAAAAAAAAAAAAAAAAAAAAAAAAAAAf/2Q=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AutoShape 8" descr="data:image/jpeg;base64,/9j/4AAQSkZJRgABAQAAAQABAAD/2wCEAAkGBhASEBUPEhAWFRUVGBQXEhUVFhIQFBISGBUVFhQWFRgXGyYeGBkjGRQUHy8gIycpLCwsFh4xNzAqNSYrLCkBCQoKDgwOGg8PGiwlHyUsKSwtNCwsLCksLCwsKSwsLCwsLC0sLCksLCksNTQsKSkqLCwsLCwsKSw1LCwsKSwsLP/AABEIAPsAyQMBIgACEQEDEQH/xAAcAAEAAQUBAQAAAAAAAAAAAAAABgIDBAUHCAH/xABFEAACAQMABQcHCgMIAwEAAAAAAQIDBBEFBhIhMQdBUWFxgZETIjJSobHBFCNCQ3JzgpKy0SUzoiQ0U2Jj0uHwdJPxFv/EABoBAQADAQEBAAAAAAAAAAAAAAADBAUCBgH/xAAsEQACAgEEAAUCBgMAAAAAAAAAAQIDBBESITETMkFhcVGxBTOBkcHwFCIj/9oADAMBAAIRAxEAPwDuIAAAAAAAAAAAABRUqxisykkultJe0ArBrK2s9nDdK5pLq24t+wsf/s7Dh8qh7f2JFVY+ov8AYid1a7kv3Ruga2jrJZz9G5pP8cU/azOp3EJejKL7Gn7jlxku0dqcX0y4ADk6AAAAAAAAAAAAAAAAAAAAAAAABotP6421r5spbVT/AA4Ycvxc0e8jGuXKE03bWst6yp1V088af+7w6Tnsqjby3lve297b6zXxfw5zW+zhfT+9GRlfiKg3Cvl/UlmleUa7q5VNqjH/ACb5d8n8EiN3N5UqPaqTlN9MpOb9pjOeN5g171vdHcvazajXVSv9YoxZTtuesm2ZtW7jHi+5bzFnpN8yx27zDBzK2TOlVFdl2V3N/SfuKFWl6z8WUgjbb7JEkujMoacuoehc1o9lWol4ZNxYco+kqT/vDmuirGNTPfx9pGgROqEu0iWNk49NnV9B8sVOTULqj5P/AFKeZw74+ku7J0Cx0hSrQVWlUjOD4Si01/8Aeo80Gy0FrFcWdTylCePWi98JrolHn7eKKNuDFrWHDL1WdJcT5PRoNBqjrhRvqW1HzakceUpt74vpXTF8zN+ZMouL0ZrRkpLVAAHJ0AAAAAAAAAAAACB8pGt3ko/I6MsTkvnZLjCD4RXRKXsXaSrWHTMbW2ncS+ivNXrTe6Me9/E4Ld3c6tSVWcsym3KT6WzSwMdWS3y6X3M3PyHXHZHt/Y+KR92i1ks3FTm8T0DloefUdSmvX2uwtAEDepOloAAD6AAfAD4fQAfAAfD6ZmidK1batGvSlszi+6S54yXPF853/VrT9O8t43EN2d048XCa9KL/AO700zzoTDky1jdtdqlJ/NV2oS6I1Pq5ePm/i6ilmUKyO5dou4l/hy2vpnbwAYZuAAAAAAAAAAAt3NeMISqSeIxTlJ9CSy/YgDlfKxp3brxtIvzaSUp9dSS3eEf1MgeS5pC/lWrVK0uNSUpP8Tyl3LC7jH2j1NEPDrUTy183ZY5Fxy5zFbLk5Fs7kziKAAPh0DZ6B1duLyp5KhDOMbUnuhBPnk+bs4sat6v1Ly4jb092d85cVTgvSk/clzto77obQtG1oxoUY7MVx6ZS55SfPJlLKyvC4j39i7jYvi8y6InoTkltKSTrt1586eadNPqjF5fey9rXyWWd1Q2KUFb1Yp+TnTWys9FSK9KPtXMyaAxpXTk9WzYjTXFaJI8k6Z0ZdWdeVvW2oVIPestprmlF88XxTKLfS81ul5y8Gd95W9To3dm68I/P26coNcZ0+M6b6d29da62cNlqnfbO38jrY6fJz4eBcqubWuvJUtqWumnBmUa0ZLMXn4dpWaK3qypy51zST3dzXSbuE00muDNSuzevcy7a9j9ioJtb08PmfQwCQiPRerGlPlNnRuOecFtfbXmz/qTNoQTkfu9qxnT/AMOrJLslGMve2Ts83dHZNx9z0lMt9al7AAERKAAAAAACM8o166ejazWcyUYbuickpf05JMfHFPczqEtskzmcd0WjzImfcnd9Mcnmj7jLlQUJP6dFujLv2fNfemQfTHIxcRzK0uo1FzQrx2Jf+ynuffFG1D8Qrfa0Maf4fNdcnPmwZeldA31r/ebOpBL6yK8tS/NDKXeYFK4jJZjJPseS3C2E/KypOqcPMitgGfoDRvyi6o2/+JOKl9nOZ/0pnTe1as4S3PRHX+THV5W9mqso/OV8Tk+dQ+rj4PPbImBTCKSSSwluS6FzFR5mc3OTkz01cFCKigY2kr+FGlKrPhFd7fBJdbZkkN5Sbpxp0Yc0pyb/AApY/V7Dg7MCel6lee3N7voxXox7F8TZ2tZIiVpcmzpXvWAfdcNT7e+pt7MYV0vm6qwm3zRqetF8OlcxxyzhKDlSmmpQk00+KaeJLxR2mN/1nL9bopaRqtfTjCT+04xz7s95oYVj37ShmwWzcYB9KT6bJinVORSb2LqPRKi/FVF8EdMOZcii826fXR91T9zpp5/L/Ol/fQ9Bifkx/vqAAViyAAAAAAAAAAAAfGjR6T1F0bcPaq2dJy9ZR8nP80MP2m9B9Ta6PjWpz695GbN/ya1ak+ZOSrRX51tf1FeqPJrOzvFcTrRqRjGahiMoSU5bstNtY2drn5yfAm/yLNu3Xgh/x6927TkAGJpHSUKMcve36MVxf7LrICcyyM6/6JlWtdqCzKk9tJcXHDU0u7f+E1+kdaLl+i4wXUlJ+Mv2I3d6wX2cq6muzZ92ADSULzrMuN/1movXLac5NZbbluUV1vC3IxqF1KTSim89yPunqNfQksb/AKyE6cqbV7Ul1RX9EcrxybW/0kqEWsp1GvNj6vWyNW2XJyby+d9LZoYVb3bmZ+ZYtu1GUj6fD6bBjnW+Reli2rz6aqX5YR/3HRSHclFo4aNjJ/WTqT7trZX6CYnnch62yfuehx1pVFewABATgAAAAAAAAAAAAAAAA1usOkXQoOoumKz6uXjP/ekA+6S0sqfmx3z9ke39iFaZ09GGZSltTfFstaW0w/JbUOd4b7SEXtbaeW8gG0lp5zeS3VvjT02bXRehaldSq5VOjTTdWtPdCCXHHrS/yrqALEa0cucuHvzzFdjQSp1PJrDUJuHPh4bXwNC71Srbs7GWoKWMpc2cc7JVoVLaw+D4/EmnXKppS+SKE42puPwc8nNt5by3vbe9sybeGF2lNzauNWdL1ZSj4NovpG7Wk+TCsfofSqEG2opZbaSXS3uS8SlEx5MNAfKL1VZL5uhicuhz+rj45l+E6smoRcmcVwc5KKOxaD0cre2pUF9XCMX1tLe/HJnAHm29XqekS0WgAB8PoAAAAAAAAAAAAAAALN5aQq05UprMZJprqfxLwAOVXNhKhWnaVd8X6MuG1B+jJdfxTNBf6H2JOLfZ1rmZPuUOhFulLaSktpLesp7msrjh7yPWyjcQ2H6ceH7AEWdpgy9adY69xQpWlKkqdGnGO1GH1lRfSa3bs70ul5fMbmpqrVfCS7Hn34Ndd6HrUcuVPKW9uLUkl18/sJK57JbtCOyCnHayA1W4vemn1rDJroC524qa51v6nzopzRqLZkk10NZK7LRXk8+Rkkm87Lbwn1dBNderVyuSGmh1Ph8Gl1ntti7nJfTUZ+Kw/amaxG909oa7cnVlBTikknT89Ris8VxXF83OaJGvjtOtaMyciLVj4LlKlKUlGKbcmlFLe3JvCS62z0BqXq2rK1jSePKS8+s1z1HzdiWIrs6yGclWpnDSFaP/AI8X7ar9y730HUTOzb9z2R6RoYVG1b5dsAAzzQAAAAAAAAAAAAAAAAAABwDXDWa8+W3NL5TV2I1asYxU5RioqTSWItbsHfzzfriv4hdff1f1svYKTm9foUc1tQWhqJ157W2pNS9bOX4m10XrZUhJeV3PmqRX649HWjUFqvHJfupjYuSjTdKt8HUbfW2aSlJKSfCS3p9jRmU9ORrehUUZNfy6iThLqT4rJzXV3SE6dWEOMJSinF8N7xldD3k51krf2SUkkpU9mUXjevOSfdhsybKHCSj9TVhepxcvoQ7WO3dGspUvm4zTbp5yqc08Sik+C5+8sWunKseO/wBhiXNxOpNzm8yby3/3gUwg20kst7klvbfQlzs0440dqU1yZksiW5uD4JtoDWNyljLTRItF6g0rq8+VTSVFKMp01u8pW37sc0XhN9PiR/R2otzb27vqy8nvio0n6ezJpbU/V5t3HpwT3Ui785w9aPtX/GTOnLwptVPg0YR8WCdq5JjCKSSSwluSW5JH0ArFkAAAAAAAAAAAAAAAAAAAAAHnHXNfxG6++qfqPRx5012X8Ruvvp+8v4Hnfx/JQzvIvn+DRlE0V4PkkazMpMydCU83FJf54vwefgTfWD+6VexfqiRHVmnm6p9W0/CLJdp/+6VexfqiZmQ/+0P0+5pY/wCTN/P2OfnoDVLUW0tIRqQht1Wk3VnhyWV9BcILs39bOAHqGz/lw+zH3I7zpNJJe5zgxTbb9jWa4Udqxrrojtflal8CG6r3WxUhLoaz2Pc/Zk6BpentW9WPTTqLxizl2hqm5GUah1wGPo+vt0oT6YrPbz+0yAAAAAAAAAAAAAAAAAAAAAAAzznrnLOkbr76p7z0YaTTWptjdZda3i5P6cfm6n5o4b78lnGuVUtWitk0u2OiPOuCiaOp6Z5FmsytbjPRCsvdOK96Ibc6gaTjPyfyOo30xxKD/EnjxZqxyK5LhmVLHsg+UWdTqebhv1YSfjhfEk2nV/Zav2fiizoTVK5tHKdxBQc4pQipRnJJPL2lHhzG5p6NjWTpVMqE/Nm44yovi1lYyjNvsTuUl0tDSorapcX29TlZ6hsv5UPsx/SiLWPJToynxpSqP/UnJ+yOF7CXwikkluS3LsGVfG3Tb6DGolVru9SmvjZlnhh57MHIdF7kjomuelPI2sselU+bj+JPafdFM53Y1EmkUy4dI1WuNqhs+q34Pevbk3JEtCXmxvi+3rJPb3MZrd3oAvAAAAAAAAAAAAAAAAAAAAAHPtYeVqnb1qlvC2lOdOTi3KShFtdGMtrwOgnnXXdfxK6+9n8C3iVRsk1JehUyrJVxTibzSPLLfy/lxpU+yLnLxk8ewi+kNfNI1fTu6uOiMvJrwhg1+CicF0Gp4EI+VGZ485eZkz5OLjynlYzbb2ove22001z9h0ihbRS4HH9S7/yVylwU1s9/GP7d51+zuVJIycqLjY/c1cWSlWtPQX2vtG0nCjcwnGMl5laK24vG5qSXnJrdwzxJbTnlZXB712cxAdc9Dq5s5xS8+C26fTtRW9d6yvAnVpHEI/Zj7kRPbtTXfqSrduafXoWNL6HpXNPydWOVnKaeJRlwyn3shOlOT+tS8+hPyqX0HiNTHU+EvYdDBGSHKLHSEqctmSaa3NNNNPrT3olWjdKJ4ae83mldA0LhfOQ85cJrzZrsa9z3EZr6nXNJ5ozVSPMm/Jz/ANr9gBMLS5U4551xL5pNXbW4jtSrRUN2FHKk31vG5f8ALN2AAAAAAAAAAAAAAAAAAADztrwv4ldfey+B6JPPOvscaSuvvPfGLL+B538FDO8i+TQFMkVDBrmSU0201JPDTyu1cDour2tMZQWXiX0lww+rqOeYGCvdjq1FinIdTOqX+u9GnF79p43RW9s6dSeYp9S9x5eSPUFB+ZHsXuMzIoVKWnuaWPe7m/0LgAKhbAAAAAAAAAAAAAAAAAAAAAAAAB5519edJ3X3nujFHoY0GsGo1leZlVpYm/rYeZU72t0vxJlnGuVUtWVsmp2x0R55CJ3rByR3dHM7eSrw6F5lVL7LeJdzz1EJqUJwk6c4uMlucZJxkn0NPebVdkLOYsxrK5V+ZFAwb7Reo9/cYdO2mov6U/mo46czxnuyS/RfIvN4dxcqPTGlHaf554X9LOZ31w7Z9hRZPpHMsHp+3fmR7F7iO6L5ONHUMNUFUkvpVX5V+D81dyJKkZWVfG3Tb6Gri0Sq13ep9ABTLgAAAAAAAAAAAAAAAAAAAAAAAAAAALUrWDkqjhFyW5SaTkl0J8UXQAAAAAAAAAAAAAAAAAAAAAAAAAAAAAAAAAAAAAAAAAAAAAAAAAAAAAAAAAAAAAf/2Q=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6" name="Picture 12" descr="http://career.gatech.edu/images/uploads/Question%20Image%202.jpe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92781" y="1676400"/>
            <a:ext cx="2750819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90800" y="304800"/>
            <a:ext cx="655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Marketing &amp; Redistribution</a:t>
            </a:r>
          </a:p>
          <a:p>
            <a:pPr algn="ctr"/>
            <a:r>
              <a:rPr lang="en-US" sz="3200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  <a:latin typeface="Eras Demi ITC" pitchFamily="34" charset="0"/>
              </a:rPr>
              <a:t>Reports &amp; Submittals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19400" y="1727481"/>
            <a:ext cx="60198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§19-11-242 - Report to Marketing and Redistribution by 10</a:t>
            </a:r>
            <a:r>
              <a:rPr lang="en-US" baseline="30000" dirty="0">
                <a:latin typeface="Calibri" pitchFamily="34" charset="0"/>
              </a:rPr>
              <a:t>th</a:t>
            </a:r>
            <a:r>
              <a:rPr lang="en-US" dirty="0">
                <a:latin typeface="Calibri" pitchFamily="34" charset="0"/>
              </a:rPr>
              <a:t> of following month sale of surplus computers.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§</a:t>
            </a:r>
            <a:r>
              <a:rPr lang="en-US" dirty="0">
                <a:latin typeface="Calibri" pitchFamily="34" charset="0"/>
              </a:rPr>
              <a:t>19-11-242 - Report to Marketing and Redistribution commodities where the cost to transport would be prohibitive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§19-11-242 - Submit to M &amp; R an Intrastate Agency Sale Form for commodities sold to another agency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§19-11-242 - Submit M &amp; R a certificate of property disposal form for commodities that have no scrap or resale value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§19-11-242 - Submit to M &amp; R request to donate surplus property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§19-11-242 - Submit to M &amp; R a request to trade in equipment</a:t>
            </a:r>
          </a:p>
          <a:p>
            <a:pPr>
              <a:spcAft>
                <a:spcPts val="1200"/>
              </a:spcAft>
            </a:pPr>
            <a:endParaRPr lang="en-US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147498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Request for Proposal (RFP)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Utilized when the use of competitive sealed bidding is not practical or advantageous</a:t>
            </a:r>
          </a:p>
          <a:p>
            <a:r>
              <a:rPr lang="en-US" sz="3600" dirty="0" smtClean="0"/>
              <a:t>Used when comparative, judgmental evaluation is required</a:t>
            </a:r>
          </a:p>
          <a:p>
            <a:r>
              <a:rPr lang="en-US" sz="3600" dirty="0" smtClean="0"/>
              <a:t>Scored based on evaluation criteria set forth in the RFP</a:t>
            </a:r>
          </a:p>
          <a:p>
            <a:r>
              <a:rPr lang="en-US" sz="3600" dirty="0" smtClean="0"/>
              <a:t>Price taken into consideration but not the most important evaluation criteria</a:t>
            </a:r>
          </a:p>
          <a:p>
            <a:endParaRPr lang="en-US" sz="3200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Request for Proposal (RFP)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EXAMPLES:</a:t>
            </a:r>
          </a:p>
          <a:p>
            <a:endParaRPr lang="en-US" sz="3600" dirty="0" smtClean="0"/>
          </a:p>
          <a:p>
            <a:r>
              <a:rPr lang="en-US" sz="3600" dirty="0" smtClean="0"/>
              <a:t>Software or Data Management Systems</a:t>
            </a:r>
          </a:p>
          <a:p>
            <a:r>
              <a:rPr lang="en-US" sz="3600" dirty="0" smtClean="0"/>
              <a:t>Large IT Procurements</a:t>
            </a:r>
          </a:p>
          <a:p>
            <a:r>
              <a:rPr lang="en-US" sz="3600" dirty="0" smtClean="0"/>
              <a:t>Most Services</a:t>
            </a:r>
          </a:p>
          <a:p>
            <a:endParaRPr lang="en-US" sz="3200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Request for Qualifications (RFQ)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Used when qualified vendors with specialized expertise for a specific scope of work or service are needed</a:t>
            </a:r>
          </a:p>
          <a:p>
            <a:r>
              <a:rPr lang="en-US" dirty="0" smtClean="0"/>
              <a:t>Agency knows the qualifications the vendor must meet</a:t>
            </a:r>
          </a:p>
          <a:p>
            <a:r>
              <a:rPr lang="en-US" sz="3200" dirty="0" smtClean="0"/>
              <a:t>Selection is based on the respondent’s qualifications</a:t>
            </a:r>
          </a:p>
          <a:p>
            <a:r>
              <a:rPr lang="en-US" dirty="0" smtClean="0"/>
              <a:t>Price is not a consideration in selecting a vendor</a:t>
            </a:r>
          </a:p>
          <a:p>
            <a:r>
              <a:rPr lang="en-US" sz="3200" dirty="0" smtClean="0"/>
              <a:t>Price becomes a factor only after qualified vendor is identified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Request for Qualifications (RFQ)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EXAMPLES:</a:t>
            </a:r>
          </a:p>
          <a:p>
            <a:endParaRPr lang="en-US" sz="3600" dirty="0" smtClean="0"/>
          </a:p>
          <a:p>
            <a:r>
              <a:rPr lang="en-US" sz="3600" dirty="0" smtClean="0"/>
              <a:t>Contracts in which the agency sets the rate</a:t>
            </a:r>
          </a:p>
          <a:p>
            <a:r>
              <a:rPr lang="en-US" sz="3600" dirty="0" smtClean="0"/>
              <a:t>Contracts in which the agency needs all qualified vendors to provide statewide coverage</a:t>
            </a:r>
          </a:p>
          <a:p>
            <a:r>
              <a:rPr lang="en-US" sz="3600" dirty="0" smtClean="0"/>
              <a:t>No cost to the State contracts</a:t>
            </a:r>
          </a:p>
          <a:p>
            <a:endParaRPr lang="en-US" sz="3200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Request for Qualifications (RFQ)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EXAMPLES:</a:t>
            </a:r>
          </a:p>
          <a:p>
            <a:endParaRPr lang="en-US" sz="3600" dirty="0" smtClean="0"/>
          </a:p>
          <a:p>
            <a:r>
              <a:rPr lang="en-US" sz="3600" dirty="0" smtClean="0"/>
              <a:t>Advertising Campaigns</a:t>
            </a:r>
          </a:p>
          <a:p>
            <a:r>
              <a:rPr lang="en-US" sz="3600" dirty="0" smtClean="0"/>
              <a:t>Architectural</a:t>
            </a:r>
          </a:p>
          <a:p>
            <a:r>
              <a:rPr lang="en-US" sz="3600" dirty="0" smtClean="0"/>
              <a:t>Engineering</a:t>
            </a:r>
          </a:p>
          <a:p>
            <a:r>
              <a:rPr lang="en-US" sz="3600" dirty="0" smtClean="0"/>
              <a:t>Legal Services</a:t>
            </a:r>
          </a:p>
          <a:p>
            <a:endParaRPr lang="en-US" sz="3200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752600" y="304800"/>
            <a:ext cx="3276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86000"/>
                    </a:prstClr>
                  </a:outerShdw>
                </a:effectLst>
                <a:latin typeface="Edwardian Script ITC" pitchFamily="66" charset="0"/>
              </a:rPr>
              <a:t> </a:t>
            </a:r>
            <a:endParaRPr lang="en-US" sz="19900" dirty="0"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86000"/>
                  </a:prstClr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2209799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Eras Demi ITC" pitchFamily="34" charset="0"/>
              </a:rPr>
              <a:t>Professional and Consultant Services (PCS)</a:t>
            </a:r>
            <a:endParaRPr lang="en-US" sz="6000" dirty="0">
              <a:latin typeface="Eras Demi ITC" pitchFamily="34" charset="0"/>
            </a:endParaRPr>
          </a:p>
        </p:txBody>
      </p:sp>
      <p:pic>
        <p:nvPicPr>
          <p:cNvPr id="14" name="Picture 13" descr="Arkansas_State_Capitol,_Little_Rock.jpg"/>
          <p:cNvPicPr>
            <a:picLocks noChangeAspect="1"/>
          </p:cNvPicPr>
          <p:nvPr/>
        </p:nvPicPr>
        <p:blipFill>
          <a:blip r:embed="rId2" cstate="print"/>
          <a:srcRect l="36667" r="35000"/>
          <a:stretch>
            <a:fillRect/>
          </a:stretch>
        </p:blipFill>
        <p:spPr>
          <a:xfrm>
            <a:off x="0" y="0"/>
            <a:ext cx="2590800" cy="6858000"/>
          </a:xfrm>
          <a:prstGeom prst="rect">
            <a:avLst/>
          </a:prstGeom>
          <a:effectLst>
            <a:outerShdw blurRad="177800" sx="106000" sy="106000" algn="l" rotWithShape="0">
              <a:prstClr val="black">
                <a:alpha val="41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71666 0 " pathEditMode="relative" rAng="0" ptsTypes="AA">
                                      <p:cBhvr>
                                        <p:cTn id="6" dur="1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ravelCategory xmlns="f6887af2-7545-4157-8231-7dec4583e73b" xsi:nil="true"/>
    <OSP_x0020_Section xmlns="f6887af2-7545-4157-8231-7dec4583e73b">Forum</OSP_x0020_Section>
    <Green_x0020_Section xmlns="f6887af2-7545-4157-8231-7dec4583e73b" xsi:nil="true"/>
    <Weight xmlns="f6887af2-7545-4157-8231-7dec4583e73b" xsi:nil="true"/>
    <OSP_x0020_Type xmlns="f6887af2-7545-4157-8231-7dec4583e73b" xsi:nil="true"/>
    <TravelSection xmlns="f6887af2-7545-4157-8231-7dec4583e73b" xsi:nil="true"/>
    <Vendor_x0020_Info xmlns="f6887af2-7545-4157-8231-7dec4583e73b">false</Vendor_x0020_Info>
    <OSP_x0020_FY xmlns="f6887af2-7545-4157-8231-7dec4583e73b">2013</OSP_x0020_FY>
    <ServiceBureau xmlns="f6887af2-7545-4157-8231-7dec4583e73b">false</ServiceBureau>
    <Online_x0020_Training_x0020_Class xmlns="f6887af2-7545-4157-8231-7dec4583e73b" xsi:nil="true"/>
    <TGS xmlns="f6887af2-7545-4157-8231-7dec4583e73b">false</TGS>
    <Act_x0020_557 xmlns="f6887af2-7545-4157-8231-7dec4583e73b">false</Act_x0020_557>
    <PCS xmlns="f6887af2-7545-4157-8231-7dec4583e73b">false</PC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ocurement Documents" ma:contentTypeID="0x0101008F5F864C37021547AFDB9E14A64ABDED00B2955ED554D06E4280DFBC205176EA31" ma:contentTypeVersion="54" ma:contentTypeDescription="" ma:contentTypeScope="" ma:versionID="9141dc558f0d733b5ab5bc1cbee7770a">
  <xsd:schema xmlns:xsd="http://www.w3.org/2001/XMLSchema" xmlns:p="http://schemas.microsoft.com/office/2006/metadata/properties" xmlns:ns2="f6887af2-7545-4157-8231-7dec4583e73b" targetNamespace="http://schemas.microsoft.com/office/2006/metadata/properties" ma:root="true" ma:fieldsID="86d5a31d5ec71a3de9902c3d8e7d1401" ns2:_="">
    <xsd:import namespace="f6887af2-7545-4157-8231-7dec4583e73b"/>
    <xsd:element name="properties">
      <xsd:complexType>
        <xsd:sequence>
          <xsd:element name="documentManagement">
            <xsd:complexType>
              <xsd:all>
                <xsd:element ref="ns2:OSP_x0020_Section" minOccurs="0"/>
                <xsd:element ref="ns2:OSP_x0020_Type" minOccurs="0"/>
                <xsd:element ref="ns2:OSP_x0020_FY" minOccurs="0"/>
                <xsd:element ref="ns2:Green_x0020_Section" minOccurs="0"/>
                <xsd:element ref="ns2:Weight" minOccurs="0"/>
                <xsd:element ref="ns2:TravelSection" minOccurs="0"/>
                <xsd:element ref="ns2:TravelCategory" minOccurs="0"/>
                <xsd:element ref="ns2:Vendor_x0020_Info" minOccurs="0"/>
                <xsd:element ref="ns2:ServiceBureau" minOccurs="0"/>
                <xsd:element ref="ns2:Online_x0020_Training_x0020_Class" minOccurs="0"/>
                <xsd:element ref="ns2:Act_x0020_557" minOccurs="0"/>
                <xsd:element ref="ns2:TGS" minOccurs="0"/>
                <xsd:element ref="ns2:PC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887af2-7545-4157-8231-7dec4583e73b" elementFormDefault="qualified">
    <xsd:import namespace="http://schemas.microsoft.com/office/2006/documentManagement/types"/>
    <xsd:element name="OSP_x0020_Section" ma:index="2" nillable="true" ma:displayName="OSP Section" ma:format="Dropdown" ma:internalName="OSP_x0020_Section" ma:readOnly="false">
      <xsd:simpleType>
        <xsd:restriction base="dms:Choice">
          <xsd:enumeration value="Credit Card"/>
          <xsd:enumeration value="P-Card"/>
          <xsd:enumeration value="Fuel Card"/>
          <xsd:enumeration value="Travel Card"/>
          <xsd:enumeration value="Vendor Reporting"/>
          <xsd:enumeration value="General"/>
          <xsd:enumeration value="Guidelines"/>
          <xsd:enumeration value="Training"/>
          <xsd:enumeration value="Online Training"/>
          <xsd:enumeration value="Directory"/>
          <xsd:enumeration value="Helpful Info"/>
          <xsd:enumeration value="PCS"/>
          <xsd:enumeration value="Delegation Orders"/>
          <xsd:enumeration value="ESCO"/>
          <xsd:enumeration value="Forum"/>
          <xsd:enumeration value="Act 557 Updates"/>
          <xsd:enumeration value="VPR"/>
          <xsd:enumeration value="TGS"/>
          <xsd:enumeration value="Cooperative"/>
          <xsd:enumeration value="Solicitation Templates"/>
        </xsd:restriction>
      </xsd:simpleType>
    </xsd:element>
    <xsd:element name="OSP_x0020_Type" ma:index="3" nillable="true" ma:displayName="OSP Type" ma:format="Dropdown" ma:internalName="OSP_x0020_Type">
      <xsd:simpleType>
        <xsd:restriction base="dms:Choice">
          <xsd:enumeration value="Job Aids"/>
          <xsd:enumeration value="Form"/>
          <xsd:enumeration value="Historical Bid Solicitations"/>
          <xsd:enumeration value="Tutorials"/>
          <xsd:enumeration value="Class Manuals &amp; Materials"/>
          <xsd:enumeration value="Laws &amp; Regulations"/>
          <xsd:enumeration value="Advisory Opinions"/>
          <xsd:enumeration value="Policy"/>
          <xsd:enumeration value="FOIA"/>
          <xsd:enumeration value="Commodities &amp; Agencies"/>
          <xsd:enumeration value="Printing Delegation Orders (Agencies)"/>
          <xsd:enumeration value="General Information"/>
          <xsd:enumeration value="Agency Contacts"/>
          <xsd:enumeration value="THINK Certification Program"/>
          <xsd:enumeration value="Helpful Resources"/>
          <xsd:enumeration value="Cooperative Purchasing Spend Reporting for Institutions of Higher Education"/>
          <xsd:enumeration value="Cooperative Purchasing Spend Reporting for State Agencies Which Use AASIS"/>
          <xsd:enumeration value="Cooperative Contract Lists"/>
          <xsd:enumeration value="Documents"/>
          <xsd:enumeration value="Process and Procedures"/>
          <xsd:enumeration value="FAQs"/>
        </xsd:restriction>
      </xsd:simpleType>
    </xsd:element>
    <xsd:element name="OSP_x0020_FY" ma:index="4" nillable="true" ma:displayName="OSP FY" ma:format="Dropdown" ma:internalName="OSP_x0020_FY">
      <xsd:simpleType>
        <xsd:restriction base="dms:Choice"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</xsd:restriction>
      </xsd:simpleType>
    </xsd:element>
    <xsd:element name="Green_x0020_Section" ma:index="5" nillable="true" ma:displayName="Green Section" ma:format="Dropdown" ma:internalName="Green_x0020_Section">
      <xsd:simpleType>
        <xsd:restriction base="dms:Choice">
          <xsd:enumeration value="Facts &amp; Tips"/>
          <xsd:enumeration value="Guidelines"/>
        </xsd:restriction>
      </xsd:simpleType>
    </xsd:element>
    <xsd:element name="Weight" ma:index="6" nillable="true" ma:displayName="Weight" ma:internalName="Weight" ma:percentage="FALSE">
      <xsd:simpleType>
        <xsd:restriction base="dms:Number"/>
      </xsd:simpleType>
    </xsd:element>
    <xsd:element name="TravelSection" ma:index="7" nillable="true" ma:displayName="TravelSection" ma:format="Dropdown" ma:internalName="TravelSection">
      <xsd:simpleType>
        <xsd:union memberTypes="dms:Text">
          <xsd:simpleType>
            <xsd:restriction base="dms:Choice">
              <xsd:enumeration value="Ground Transportation"/>
              <xsd:enumeration value="Air Transportation"/>
              <xsd:enumeration value="Lodging"/>
            </xsd:restriction>
          </xsd:simpleType>
        </xsd:union>
      </xsd:simpleType>
    </xsd:element>
    <xsd:element name="TravelCategory" ma:index="8" nillable="true" ma:displayName="TravelCategory" ma:format="Dropdown" ma:internalName="TravelCategory">
      <xsd:simpleType>
        <xsd:union memberTypes="dms:Text">
          <xsd:simpleType>
            <xsd:restriction base="dms:Choice">
              <xsd:enumeration value="General Information"/>
              <xsd:enumeration value="Forms"/>
              <xsd:enumeration value="Policy"/>
              <xsd:enumeration value="Resources"/>
            </xsd:restriction>
          </xsd:simpleType>
        </xsd:union>
      </xsd:simpleType>
    </xsd:element>
    <xsd:element name="Vendor_x0020_Info" ma:index="15" nillable="true" ma:displayName="Vendor Info" ma:default="0" ma:internalName="Vendor_x0020_Info" ma:readOnly="false">
      <xsd:simpleType>
        <xsd:restriction base="dms:Boolean"/>
      </xsd:simpleType>
    </xsd:element>
    <xsd:element name="ServiceBureau" ma:index="16" nillable="true" ma:displayName="ServiceBureau" ma:default="0" ma:internalName="ServiceBureau" ma:readOnly="false">
      <xsd:simpleType>
        <xsd:restriction base="dms:Boolean"/>
      </xsd:simpleType>
    </xsd:element>
    <xsd:element name="Online_x0020_Training_x0020_Class" ma:index="17" nillable="true" ma:displayName="Online Training Class" ma:format="Dropdown" ma:internalName="Online_x0020_Training_x0020_Class" ma:readOnly="false">
      <xsd:simpleType>
        <xsd:restriction base="dms:Choice">
          <xsd:enumeration value="Arkansas Freedom of Information Act"/>
          <xsd:enumeration value="Fund Accounting"/>
          <xsd:enumeration value="How to Dispose of State Property through M&amp;R"/>
          <xsd:enumeration value="Protest"/>
          <xsd:enumeration value="Accounting for Fixed Assets"/>
          <xsd:enumeration value="Capitalizing Fixed Assets"/>
        </xsd:restriction>
      </xsd:simpleType>
    </xsd:element>
    <xsd:element name="Act_x0020_557" ma:index="18" nillable="true" ma:displayName="Act 557" ma:default="0" ma:internalName="Act_x0020_557">
      <xsd:simpleType>
        <xsd:restriction base="dms:Boolean"/>
      </xsd:simpleType>
    </xsd:element>
    <xsd:element name="TGS" ma:index="19" nillable="true" ma:displayName="TGS" ma:default="0" ma:internalName="TGS">
      <xsd:simpleType>
        <xsd:restriction base="dms:Boolean"/>
      </xsd:simpleType>
    </xsd:element>
    <xsd:element name="PCS" ma:index="20" nillable="true" ma:displayName="PCS" ma:default="0" ma:internalName="PC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02E84A5-F69D-4295-B674-C0D73DF5EF81}"/>
</file>

<file path=customXml/itemProps2.xml><?xml version="1.0" encoding="utf-8"?>
<ds:datastoreItem xmlns:ds="http://schemas.openxmlformats.org/officeDocument/2006/customXml" ds:itemID="{27686140-F5A3-4F73-983D-4C6329B4F867}"/>
</file>

<file path=customXml/itemProps3.xml><?xml version="1.0" encoding="utf-8"?>
<ds:datastoreItem xmlns:ds="http://schemas.openxmlformats.org/officeDocument/2006/customXml" ds:itemID="{3A87BC49-2498-42B7-808D-CD17A2E3F7AB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2563</TotalTime>
  <Words>1077</Words>
  <Application>Microsoft Office PowerPoint</Application>
  <PresentationFormat>On-screen Show (4:3)</PresentationFormat>
  <Paragraphs>165</Paragraphs>
  <Slides>30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Module</vt:lpstr>
      <vt:lpstr>Procurement Forum</vt:lpstr>
      <vt:lpstr>Next Meeting</vt:lpstr>
      <vt:lpstr>RFP vs. RFQ</vt:lpstr>
      <vt:lpstr>Request for Proposal (RFP)</vt:lpstr>
      <vt:lpstr>Request for Proposal (RFP)</vt:lpstr>
      <vt:lpstr>Request for Qualifications (RFQ)</vt:lpstr>
      <vt:lpstr>Request for Qualifications (RFQ)</vt:lpstr>
      <vt:lpstr>Request for Qualifications (RFQ)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DFA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2013 | RFP vs. RFQ; PCS vs. Technical Services; Reports, Submittals &amp; Notifications</dc:title>
  <dc:creator>Amber Furgerson</dc:creator>
  <cp:lastModifiedBy>Robin Rogers</cp:lastModifiedBy>
  <cp:revision>120</cp:revision>
  <cp:lastPrinted>2013-02-14T15:07:08Z</cp:lastPrinted>
  <dcterms:created xsi:type="dcterms:W3CDTF">2012-12-31T20:42:40Z</dcterms:created>
  <dcterms:modified xsi:type="dcterms:W3CDTF">2013-03-06T14:26:11Z</dcterms:modified>
  <cp:contentType>Procurement Documents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0x0101008F5F864C37021547AFDB9E14A64ABDED00B2955ED554D06E4280DFBC205176EA31</vt:lpwstr>
  </property>
</Properties>
</file>