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6"/>
  </p:notesMasterIdLst>
  <p:sldIdLst>
    <p:sldId id="372" r:id="rId2"/>
    <p:sldId id="371" r:id="rId3"/>
    <p:sldId id="351" r:id="rId4"/>
    <p:sldId id="387" r:id="rId5"/>
    <p:sldId id="375" r:id="rId6"/>
    <p:sldId id="285" r:id="rId7"/>
    <p:sldId id="350" r:id="rId8"/>
    <p:sldId id="352" r:id="rId9"/>
    <p:sldId id="319" r:id="rId10"/>
    <p:sldId id="262" r:id="rId11"/>
    <p:sldId id="321" r:id="rId12"/>
    <p:sldId id="320" r:id="rId13"/>
    <p:sldId id="263" r:id="rId14"/>
    <p:sldId id="374" r:id="rId15"/>
    <p:sldId id="305" r:id="rId16"/>
    <p:sldId id="376" r:id="rId17"/>
    <p:sldId id="388" r:id="rId18"/>
    <p:sldId id="275" r:id="rId19"/>
    <p:sldId id="272" r:id="rId20"/>
    <p:sldId id="325" r:id="rId21"/>
    <p:sldId id="347" r:id="rId22"/>
    <p:sldId id="377" r:id="rId23"/>
    <p:sldId id="389" r:id="rId24"/>
    <p:sldId id="260" r:id="rId25"/>
    <p:sldId id="281" r:id="rId26"/>
    <p:sldId id="282" r:id="rId27"/>
    <p:sldId id="342" r:id="rId28"/>
    <p:sldId id="346" r:id="rId29"/>
    <p:sldId id="344" r:id="rId30"/>
    <p:sldId id="343" r:id="rId31"/>
    <p:sldId id="261" r:id="rId32"/>
    <p:sldId id="284" r:id="rId33"/>
    <p:sldId id="378" r:id="rId34"/>
    <p:sldId id="390" r:id="rId35"/>
    <p:sldId id="345" r:id="rId36"/>
    <p:sldId id="265" r:id="rId37"/>
    <p:sldId id="304" r:id="rId38"/>
    <p:sldId id="348" r:id="rId39"/>
    <p:sldId id="391" r:id="rId40"/>
    <p:sldId id="349" r:id="rId41"/>
    <p:sldId id="369" r:id="rId42"/>
    <p:sldId id="289" r:id="rId43"/>
    <p:sldId id="353" r:id="rId44"/>
    <p:sldId id="379" r:id="rId45"/>
    <p:sldId id="394" r:id="rId46"/>
    <p:sldId id="354" r:id="rId47"/>
    <p:sldId id="382" r:id="rId48"/>
    <p:sldId id="357" r:id="rId49"/>
    <p:sldId id="358" r:id="rId50"/>
    <p:sldId id="363" r:id="rId51"/>
    <p:sldId id="364" r:id="rId52"/>
    <p:sldId id="380" r:id="rId53"/>
    <p:sldId id="393" r:id="rId54"/>
    <p:sldId id="383" r:id="rId55"/>
    <p:sldId id="385" r:id="rId56"/>
    <p:sldId id="269" r:id="rId57"/>
    <p:sldId id="334" r:id="rId58"/>
    <p:sldId id="384" r:id="rId59"/>
    <p:sldId id="362" r:id="rId60"/>
    <p:sldId id="386" r:id="rId61"/>
    <p:sldId id="355" r:id="rId62"/>
    <p:sldId id="356" r:id="rId63"/>
    <p:sldId id="339" r:id="rId64"/>
    <p:sldId id="256" r:id="rId6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9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02" autoAdjust="0"/>
    <p:restoredTop sz="90012" autoAdjust="0"/>
  </p:normalViewPr>
  <p:slideViewPr>
    <p:cSldViewPr snapToGrid="0">
      <p:cViewPr varScale="1">
        <p:scale>
          <a:sx n="68" d="100"/>
          <a:sy n="68" d="100"/>
        </p:scale>
        <p:origin x="882" y="72"/>
      </p:cViewPr>
      <p:guideLst/>
    </p:cSldViewPr>
  </p:slideViewPr>
  <p:outlineViewPr>
    <p:cViewPr>
      <p:scale>
        <a:sx n="33" d="100"/>
        <a:sy n="33" d="100"/>
      </p:scale>
      <p:origin x="0" y="-588"/>
    </p:cViewPr>
  </p:outlin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6BF1EA-DE59-4ECE-A478-F2144F73967C}" type="doc">
      <dgm:prSet loTypeId="urn:microsoft.com/office/officeart/2005/8/layout/list1" loCatId="list" qsTypeId="urn:microsoft.com/office/officeart/2005/8/quickstyle/3d2" qsCatId="3D" csTypeId="urn:microsoft.com/office/officeart/2005/8/colors/colorful2" csCatId="colorful" phldr="1"/>
      <dgm:spPr/>
      <dgm:t>
        <a:bodyPr/>
        <a:lstStyle/>
        <a:p>
          <a:endParaRPr lang="en-US"/>
        </a:p>
      </dgm:t>
    </dgm:pt>
    <dgm:pt modelId="{74619868-FCD1-4465-AE69-60B09DFF56CE}">
      <dgm:prSet phldrT="[Text]"/>
      <dgm:spPr>
        <a:solidFill>
          <a:srgbClr val="FF0000"/>
        </a:solidFill>
      </dgm:spPr>
      <dgm:t>
        <a:bodyPr/>
        <a:lstStyle/>
        <a:p>
          <a:r>
            <a:rPr lang="en-US" dirty="0"/>
            <a:t>IT </a:t>
          </a:r>
          <a:r>
            <a:rPr lang="en-US" b="1" dirty="0"/>
            <a:t>Constr</a:t>
          </a:r>
        </a:p>
      </dgm:t>
    </dgm:pt>
    <dgm:pt modelId="{37349EE6-05A5-42CA-B624-21F684174366}" type="parTrans" cxnId="{9B2C1428-F604-4A44-B1B0-B50167BA4226}">
      <dgm:prSet/>
      <dgm:spPr/>
      <dgm:t>
        <a:bodyPr/>
        <a:lstStyle/>
        <a:p>
          <a:endParaRPr lang="en-US"/>
        </a:p>
      </dgm:t>
    </dgm:pt>
    <dgm:pt modelId="{1E3193EA-B704-4C15-875B-5706056EA405}" type="sibTrans" cxnId="{9B2C1428-F604-4A44-B1B0-B50167BA4226}">
      <dgm:prSet/>
      <dgm:spPr/>
      <dgm:t>
        <a:bodyPr/>
        <a:lstStyle/>
        <a:p>
          <a:endParaRPr lang="en-US"/>
        </a:p>
      </dgm:t>
    </dgm:pt>
    <dgm:pt modelId="{C3EA38DF-632F-48E3-9119-19BC79B1495C}">
      <dgm:prSet phldrT="[Text]"/>
      <dgm:spPr/>
      <dgm:t>
        <a:bodyPr/>
        <a:lstStyle/>
        <a:p>
          <a:r>
            <a:rPr lang="en-US" b="1" dirty="0"/>
            <a:t>Constr</a:t>
          </a:r>
        </a:p>
      </dgm:t>
    </dgm:pt>
    <dgm:pt modelId="{A9AA96FA-BD51-4E3C-8CC3-D345CEA7F5D2}" type="parTrans" cxnId="{D7315F2C-9A8E-40CA-83EF-B2BFAFB32627}">
      <dgm:prSet/>
      <dgm:spPr/>
      <dgm:t>
        <a:bodyPr/>
        <a:lstStyle/>
        <a:p>
          <a:endParaRPr lang="en-US"/>
        </a:p>
      </dgm:t>
    </dgm:pt>
    <dgm:pt modelId="{8E913F79-E335-4C41-98C6-C8EEEBFF9318}" type="sibTrans" cxnId="{D7315F2C-9A8E-40CA-83EF-B2BFAFB32627}">
      <dgm:prSet/>
      <dgm:spPr/>
      <dgm:t>
        <a:bodyPr/>
        <a:lstStyle/>
        <a:p>
          <a:endParaRPr lang="en-US"/>
        </a:p>
      </dgm:t>
    </dgm:pt>
    <dgm:pt modelId="{2F60AE22-ACDD-45C8-9A63-7F5648D1B32C}">
      <dgm:prSet phldrT="[Text]"/>
      <dgm:spPr>
        <a:solidFill>
          <a:srgbClr val="00B0F0"/>
        </a:solidFill>
      </dgm:spPr>
      <dgm:t>
        <a:bodyPr/>
        <a:lstStyle/>
        <a:p>
          <a:r>
            <a:rPr lang="en-US" b="1" dirty="0"/>
            <a:t>ITPCS</a:t>
          </a:r>
        </a:p>
      </dgm:t>
    </dgm:pt>
    <dgm:pt modelId="{BA0E026E-C86A-4078-B286-FB4833713E37}" type="parTrans" cxnId="{B18C5D82-73DA-4D23-ACE5-80D0CA3652D8}">
      <dgm:prSet/>
      <dgm:spPr/>
      <dgm:t>
        <a:bodyPr/>
        <a:lstStyle/>
        <a:p>
          <a:endParaRPr lang="en-US"/>
        </a:p>
      </dgm:t>
    </dgm:pt>
    <dgm:pt modelId="{33239024-3BF2-408E-B34C-B0EBFAED17BD}" type="sibTrans" cxnId="{B18C5D82-73DA-4D23-ACE5-80D0CA3652D8}">
      <dgm:prSet/>
      <dgm:spPr/>
      <dgm:t>
        <a:bodyPr/>
        <a:lstStyle/>
        <a:p>
          <a:endParaRPr lang="en-US"/>
        </a:p>
      </dgm:t>
    </dgm:pt>
    <dgm:pt modelId="{03708428-6303-4FC8-81F1-B35181EB645D}">
      <dgm:prSet phldrT="[Text]"/>
      <dgm:spPr/>
      <dgm:t>
        <a:bodyPr/>
        <a:lstStyle/>
        <a:p>
          <a:r>
            <a:rPr lang="en-US" b="1" dirty="0"/>
            <a:t>PCS</a:t>
          </a:r>
        </a:p>
      </dgm:t>
    </dgm:pt>
    <dgm:pt modelId="{9AE95303-DAEE-46C3-96FE-80EAA55B4E85}" type="parTrans" cxnId="{437BB4A2-4FB7-4BC9-B2A7-656EB64EF1B7}">
      <dgm:prSet/>
      <dgm:spPr/>
      <dgm:t>
        <a:bodyPr/>
        <a:lstStyle/>
        <a:p>
          <a:endParaRPr lang="en-US"/>
        </a:p>
      </dgm:t>
    </dgm:pt>
    <dgm:pt modelId="{04CE0AB5-32B9-4A68-BA56-6CD5B49E7602}" type="sibTrans" cxnId="{437BB4A2-4FB7-4BC9-B2A7-656EB64EF1B7}">
      <dgm:prSet/>
      <dgm:spPr/>
      <dgm:t>
        <a:bodyPr/>
        <a:lstStyle/>
        <a:p>
          <a:endParaRPr lang="en-US"/>
        </a:p>
      </dgm:t>
    </dgm:pt>
    <dgm:pt modelId="{65A1519F-3F93-4571-B2AC-51FD5D1E4B0A}">
      <dgm:prSet phldrT="[Text]"/>
      <dgm:spPr>
        <a:solidFill>
          <a:srgbClr val="FFC000"/>
        </a:solidFill>
      </dgm:spPr>
      <dgm:t>
        <a:bodyPr/>
        <a:lstStyle/>
        <a:p>
          <a:r>
            <a:rPr lang="en-US" b="1" dirty="0"/>
            <a:t>ITTGS</a:t>
          </a:r>
        </a:p>
      </dgm:t>
    </dgm:pt>
    <dgm:pt modelId="{A6FF4422-0F5A-4E14-B846-0E7B11498942}" type="parTrans" cxnId="{72835DDC-2A58-4D5F-942C-1B0A7A73D184}">
      <dgm:prSet/>
      <dgm:spPr/>
      <dgm:t>
        <a:bodyPr/>
        <a:lstStyle/>
        <a:p>
          <a:endParaRPr lang="en-US"/>
        </a:p>
      </dgm:t>
    </dgm:pt>
    <dgm:pt modelId="{16DD5ACF-C8AC-4291-9614-04F97C6ED1F5}" type="sibTrans" cxnId="{72835DDC-2A58-4D5F-942C-1B0A7A73D184}">
      <dgm:prSet/>
      <dgm:spPr/>
      <dgm:t>
        <a:bodyPr/>
        <a:lstStyle/>
        <a:p>
          <a:endParaRPr lang="en-US"/>
        </a:p>
      </dgm:t>
    </dgm:pt>
    <dgm:pt modelId="{B2143C26-88AB-4F91-BADD-58A80E5E1E3B}">
      <dgm:prSet phldrT="[Text]"/>
      <dgm:spPr/>
      <dgm:t>
        <a:bodyPr/>
        <a:lstStyle/>
        <a:p>
          <a:r>
            <a:rPr lang="en-US" b="1" dirty="0"/>
            <a:t>TGS</a:t>
          </a:r>
        </a:p>
      </dgm:t>
    </dgm:pt>
    <dgm:pt modelId="{A1A5E742-81A4-41B2-9BC3-876816160DC4}" type="parTrans" cxnId="{5E54C2CF-3802-4169-8779-55277C612B72}">
      <dgm:prSet/>
      <dgm:spPr/>
      <dgm:t>
        <a:bodyPr/>
        <a:lstStyle/>
        <a:p>
          <a:endParaRPr lang="en-US"/>
        </a:p>
      </dgm:t>
    </dgm:pt>
    <dgm:pt modelId="{1E659B28-3D61-44C8-BF7B-E53D899D4EC3}" type="sibTrans" cxnId="{5E54C2CF-3802-4169-8779-55277C612B72}">
      <dgm:prSet/>
      <dgm:spPr/>
      <dgm:t>
        <a:bodyPr/>
        <a:lstStyle/>
        <a:p>
          <a:endParaRPr lang="en-US"/>
        </a:p>
      </dgm:t>
    </dgm:pt>
    <dgm:pt modelId="{C8A37F44-3C88-444D-A1B4-A9ACB9794C58}">
      <dgm:prSet phldrT="[Text]"/>
      <dgm:spPr>
        <a:solidFill>
          <a:srgbClr val="92D050"/>
        </a:solidFill>
      </dgm:spPr>
      <dgm:t>
        <a:bodyPr/>
        <a:lstStyle/>
        <a:p>
          <a:r>
            <a:rPr lang="en-US" dirty="0"/>
            <a:t>ITCOMM</a:t>
          </a:r>
        </a:p>
      </dgm:t>
    </dgm:pt>
    <dgm:pt modelId="{DF155DA2-A99F-4D7C-9242-04847CAC2F30}" type="parTrans" cxnId="{8C132862-1386-44EB-86F2-6970725B8DC4}">
      <dgm:prSet/>
      <dgm:spPr/>
      <dgm:t>
        <a:bodyPr/>
        <a:lstStyle/>
        <a:p>
          <a:endParaRPr lang="en-US"/>
        </a:p>
      </dgm:t>
    </dgm:pt>
    <dgm:pt modelId="{394565B7-A45B-4C45-9A00-E3701A280A22}" type="sibTrans" cxnId="{8C132862-1386-44EB-86F2-6970725B8DC4}">
      <dgm:prSet/>
      <dgm:spPr/>
      <dgm:t>
        <a:bodyPr/>
        <a:lstStyle/>
        <a:p>
          <a:endParaRPr lang="en-US"/>
        </a:p>
      </dgm:t>
    </dgm:pt>
    <dgm:pt modelId="{7FEA656E-D7C5-42B4-A0BE-CAD7792FE0E2}">
      <dgm:prSet phldrT="[Text]" custT="1"/>
      <dgm:spPr/>
      <dgm:t>
        <a:bodyPr/>
        <a:lstStyle/>
        <a:p>
          <a:r>
            <a:rPr lang="en-US" sz="2000" b="1" dirty="0"/>
            <a:t>COMM</a:t>
          </a:r>
        </a:p>
      </dgm:t>
    </dgm:pt>
    <dgm:pt modelId="{05A9931A-E0D9-4D9B-A275-D134F378E011}" type="parTrans" cxnId="{3218C647-3827-4D91-9780-07D6F48EB4A7}">
      <dgm:prSet/>
      <dgm:spPr/>
      <dgm:t>
        <a:bodyPr/>
        <a:lstStyle/>
        <a:p>
          <a:endParaRPr lang="en-US"/>
        </a:p>
      </dgm:t>
    </dgm:pt>
    <dgm:pt modelId="{35D5EAC5-FAE9-46FB-9BE6-8FAE4FD6EE9A}" type="sibTrans" cxnId="{3218C647-3827-4D91-9780-07D6F48EB4A7}">
      <dgm:prSet/>
      <dgm:spPr/>
      <dgm:t>
        <a:bodyPr/>
        <a:lstStyle/>
        <a:p>
          <a:endParaRPr lang="en-US"/>
        </a:p>
      </dgm:t>
    </dgm:pt>
    <dgm:pt modelId="{F7021E7B-F5DD-4F2D-9DC5-19CAD209588A}" type="pres">
      <dgm:prSet presAssocID="{FE6BF1EA-DE59-4ECE-A478-F2144F73967C}" presName="linear" presStyleCnt="0">
        <dgm:presLayoutVars>
          <dgm:dir/>
          <dgm:animLvl val="lvl"/>
          <dgm:resizeHandles val="exact"/>
        </dgm:presLayoutVars>
      </dgm:prSet>
      <dgm:spPr/>
    </dgm:pt>
    <dgm:pt modelId="{DA6C2C80-9EB0-4E18-A8E4-08744B0D1D82}" type="pres">
      <dgm:prSet presAssocID="{74619868-FCD1-4465-AE69-60B09DFF56CE}" presName="parentLin" presStyleCnt="0"/>
      <dgm:spPr/>
    </dgm:pt>
    <dgm:pt modelId="{923C85B5-AD61-41C8-965C-858A0D366BC8}" type="pres">
      <dgm:prSet presAssocID="{74619868-FCD1-4465-AE69-60B09DFF56CE}" presName="parentLeftMargin" presStyleLbl="node1" presStyleIdx="0" presStyleCnt="4"/>
      <dgm:spPr/>
    </dgm:pt>
    <dgm:pt modelId="{7A4016DE-BB97-4DD7-87C7-C3CF088D9E6E}" type="pres">
      <dgm:prSet presAssocID="{74619868-FCD1-4465-AE69-60B09DFF56CE}" presName="parentText" presStyleLbl="node1" presStyleIdx="0" presStyleCnt="4" custScaleX="107826" custLinFactNeighborX="9058" custLinFactNeighborY="17737">
        <dgm:presLayoutVars>
          <dgm:chMax val="0"/>
          <dgm:bulletEnabled val="1"/>
        </dgm:presLayoutVars>
      </dgm:prSet>
      <dgm:spPr/>
    </dgm:pt>
    <dgm:pt modelId="{96C0AC23-5030-4F62-9277-2757A832E443}" type="pres">
      <dgm:prSet presAssocID="{74619868-FCD1-4465-AE69-60B09DFF56CE}" presName="negativeSpace" presStyleCnt="0"/>
      <dgm:spPr/>
    </dgm:pt>
    <dgm:pt modelId="{41858ECA-6EFF-47DA-B799-D299042EC415}" type="pres">
      <dgm:prSet presAssocID="{74619868-FCD1-4465-AE69-60B09DFF56CE}" presName="childText" presStyleLbl="conFgAcc1" presStyleIdx="0" presStyleCnt="4" custLinFactNeighborX="105" custLinFactNeighborY="71599">
        <dgm:presLayoutVars>
          <dgm:bulletEnabled val="1"/>
        </dgm:presLayoutVars>
      </dgm:prSet>
      <dgm:spPr/>
    </dgm:pt>
    <dgm:pt modelId="{348BD29D-2E58-456B-AC38-789E29C0E2C6}" type="pres">
      <dgm:prSet presAssocID="{1E3193EA-B704-4C15-875B-5706056EA405}" presName="spaceBetweenRectangles" presStyleCnt="0"/>
      <dgm:spPr/>
    </dgm:pt>
    <dgm:pt modelId="{25FFE43B-1B61-460D-9774-21C00385B3C7}" type="pres">
      <dgm:prSet presAssocID="{2F60AE22-ACDD-45C8-9A63-7F5648D1B32C}" presName="parentLin" presStyleCnt="0"/>
      <dgm:spPr/>
    </dgm:pt>
    <dgm:pt modelId="{9A2131E5-0C93-4CC4-AC19-352B14ECF0A5}" type="pres">
      <dgm:prSet presAssocID="{2F60AE22-ACDD-45C8-9A63-7F5648D1B32C}" presName="parentLeftMargin" presStyleLbl="node1" presStyleIdx="0" presStyleCnt="4"/>
      <dgm:spPr/>
    </dgm:pt>
    <dgm:pt modelId="{C95B7842-1D44-4980-9556-32DF418811D5}" type="pres">
      <dgm:prSet presAssocID="{2F60AE22-ACDD-45C8-9A63-7F5648D1B32C}" presName="parentText" presStyleLbl="node1" presStyleIdx="1" presStyleCnt="4" custScaleX="108128" custLinFactNeighborY="14075">
        <dgm:presLayoutVars>
          <dgm:chMax val="0"/>
          <dgm:bulletEnabled val="1"/>
        </dgm:presLayoutVars>
      </dgm:prSet>
      <dgm:spPr/>
    </dgm:pt>
    <dgm:pt modelId="{A6159DF8-D48A-47A4-B72B-97137F5B69F3}" type="pres">
      <dgm:prSet presAssocID="{2F60AE22-ACDD-45C8-9A63-7F5648D1B32C}" presName="negativeSpace" presStyleCnt="0"/>
      <dgm:spPr/>
    </dgm:pt>
    <dgm:pt modelId="{ED6EDF73-0933-4F9B-BBA0-839BD45F1123}" type="pres">
      <dgm:prSet presAssocID="{2F60AE22-ACDD-45C8-9A63-7F5648D1B32C}" presName="childText" presStyleLbl="conFgAcc1" presStyleIdx="1" presStyleCnt="4" custLinFactY="4779" custLinFactNeighborX="948" custLinFactNeighborY="100000">
        <dgm:presLayoutVars>
          <dgm:bulletEnabled val="1"/>
        </dgm:presLayoutVars>
      </dgm:prSet>
      <dgm:spPr/>
    </dgm:pt>
    <dgm:pt modelId="{DB1EA946-8697-4696-ACA8-4401372F252E}" type="pres">
      <dgm:prSet presAssocID="{33239024-3BF2-408E-B34C-B0EBFAED17BD}" presName="spaceBetweenRectangles" presStyleCnt="0"/>
      <dgm:spPr/>
    </dgm:pt>
    <dgm:pt modelId="{A104CA52-F896-4AA7-BBDF-0716E794B850}" type="pres">
      <dgm:prSet presAssocID="{65A1519F-3F93-4571-B2AC-51FD5D1E4B0A}" presName="parentLin" presStyleCnt="0"/>
      <dgm:spPr/>
    </dgm:pt>
    <dgm:pt modelId="{771BCE3B-9565-48D4-8802-9BDD2A1D0BB8}" type="pres">
      <dgm:prSet presAssocID="{65A1519F-3F93-4571-B2AC-51FD5D1E4B0A}" presName="parentLeftMargin" presStyleLbl="node1" presStyleIdx="1" presStyleCnt="4"/>
      <dgm:spPr/>
    </dgm:pt>
    <dgm:pt modelId="{13439D49-8C99-448E-B1D0-97586070C4B6}" type="pres">
      <dgm:prSet presAssocID="{65A1519F-3F93-4571-B2AC-51FD5D1E4B0A}" presName="parentText" presStyleLbl="node1" presStyleIdx="2" presStyleCnt="4" custScaleX="108128" custLinFactNeighborX="11165" custLinFactNeighborY="14569">
        <dgm:presLayoutVars>
          <dgm:chMax val="0"/>
          <dgm:bulletEnabled val="1"/>
        </dgm:presLayoutVars>
      </dgm:prSet>
      <dgm:spPr/>
    </dgm:pt>
    <dgm:pt modelId="{47933FE8-A5AE-4AD9-9F73-F565005031A0}" type="pres">
      <dgm:prSet presAssocID="{65A1519F-3F93-4571-B2AC-51FD5D1E4B0A}" presName="negativeSpace" presStyleCnt="0"/>
      <dgm:spPr/>
    </dgm:pt>
    <dgm:pt modelId="{A10DD6ED-996D-4C14-BE92-2D01CF3471DD}" type="pres">
      <dgm:prSet presAssocID="{65A1519F-3F93-4571-B2AC-51FD5D1E4B0A}" presName="childText" presStyleLbl="conFgAcc1" presStyleIdx="2" presStyleCnt="4" custScaleY="100000" custLinFactY="1992" custLinFactNeighborX="-403" custLinFactNeighborY="100000">
        <dgm:presLayoutVars>
          <dgm:bulletEnabled val="1"/>
        </dgm:presLayoutVars>
      </dgm:prSet>
      <dgm:spPr/>
    </dgm:pt>
    <dgm:pt modelId="{39C124E4-7821-4787-A056-85FC9B1959BF}" type="pres">
      <dgm:prSet presAssocID="{16DD5ACF-C8AC-4291-9614-04F97C6ED1F5}" presName="spaceBetweenRectangles" presStyleCnt="0"/>
      <dgm:spPr/>
    </dgm:pt>
    <dgm:pt modelId="{59C00757-FE16-48E8-8234-A46F5A39FFFC}" type="pres">
      <dgm:prSet presAssocID="{C8A37F44-3C88-444D-A1B4-A9ACB9794C58}" presName="parentLin" presStyleCnt="0"/>
      <dgm:spPr/>
    </dgm:pt>
    <dgm:pt modelId="{5A829085-93ED-4324-B4D0-47A042165BAA}" type="pres">
      <dgm:prSet presAssocID="{C8A37F44-3C88-444D-A1B4-A9ACB9794C58}" presName="parentLeftMargin" presStyleLbl="node1" presStyleIdx="2" presStyleCnt="4"/>
      <dgm:spPr/>
    </dgm:pt>
    <dgm:pt modelId="{EBD7ACE1-0412-48A7-8FFB-56D35DEC2BA1}" type="pres">
      <dgm:prSet presAssocID="{C8A37F44-3C88-444D-A1B4-A9ACB9794C58}" presName="parentText" presStyleLbl="node1" presStyleIdx="3" presStyleCnt="4">
        <dgm:presLayoutVars>
          <dgm:chMax val="0"/>
          <dgm:bulletEnabled val="1"/>
        </dgm:presLayoutVars>
      </dgm:prSet>
      <dgm:spPr/>
    </dgm:pt>
    <dgm:pt modelId="{0FF8BCEE-793B-4A7C-BC3A-819A45FD211D}" type="pres">
      <dgm:prSet presAssocID="{C8A37F44-3C88-444D-A1B4-A9ACB9794C58}" presName="negativeSpace" presStyleCnt="0"/>
      <dgm:spPr/>
    </dgm:pt>
    <dgm:pt modelId="{660745D9-0042-4261-B3F2-DE89C34D779E}" type="pres">
      <dgm:prSet presAssocID="{C8A37F44-3C88-444D-A1B4-A9ACB9794C58}" presName="childText" presStyleLbl="conFgAcc1" presStyleIdx="3" presStyleCnt="4" custLinFactNeighborY="13721">
        <dgm:presLayoutVars>
          <dgm:bulletEnabled val="1"/>
        </dgm:presLayoutVars>
      </dgm:prSet>
      <dgm:spPr/>
    </dgm:pt>
  </dgm:ptLst>
  <dgm:cxnLst>
    <dgm:cxn modelId="{68585507-DA40-4451-96FF-A32177CC08F4}" type="presOf" srcId="{FE6BF1EA-DE59-4ECE-A478-F2144F73967C}" destId="{F7021E7B-F5DD-4F2D-9DC5-19CAD209588A}" srcOrd="0" destOrd="0" presId="urn:microsoft.com/office/officeart/2005/8/layout/list1"/>
    <dgm:cxn modelId="{9B2C1428-F604-4A44-B1B0-B50167BA4226}" srcId="{FE6BF1EA-DE59-4ECE-A478-F2144F73967C}" destId="{74619868-FCD1-4465-AE69-60B09DFF56CE}" srcOrd="0" destOrd="0" parTransId="{37349EE6-05A5-42CA-B624-21F684174366}" sibTransId="{1E3193EA-B704-4C15-875B-5706056EA405}"/>
    <dgm:cxn modelId="{D7315F2C-9A8E-40CA-83EF-B2BFAFB32627}" srcId="{74619868-FCD1-4465-AE69-60B09DFF56CE}" destId="{C3EA38DF-632F-48E3-9119-19BC79B1495C}" srcOrd="0" destOrd="0" parTransId="{A9AA96FA-BD51-4E3C-8CC3-D345CEA7F5D2}" sibTransId="{8E913F79-E335-4C41-98C6-C8EEEBFF9318}"/>
    <dgm:cxn modelId="{429D185D-BB47-4911-AE5D-B2B2C54C16F9}" type="presOf" srcId="{B2143C26-88AB-4F91-BADD-58A80E5E1E3B}" destId="{A10DD6ED-996D-4C14-BE92-2D01CF3471DD}" srcOrd="0" destOrd="0" presId="urn:microsoft.com/office/officeart/2005/8/layout/list1"/>
    <dgm:cxn modelId="{8C132862-1386-44EB-86F2-6970725B8DC4}" srcId="{FE6BF1EA-DE59-4ECE-A478-F2144F73967C}" destId="{C8A37F44-3C88-444D-A1B4-A9ACB9794C58}" srcOrd="3" destOrd="0" parTransId="{DF155DA2-A99F-4D7C-9242-04847CAC2F30}" sibTransId="{394565B7-A45B-4C45-9A00-E3701A280A22}"/>
    <dgm:cxn modelId="{8A2AC046-E1A0-4FD5-A0DC-A3F723AB4623}" type="presOf" srcId="{65A1519F-3F93-4571-B2AC-51FD5D1E4B0A}" destId="{771BCE3B-9565-48D4-8802-9BDD2A1D0BB8}" srcOrd="0" destOrd="0" presId="urn:microsoft.com/office/officeart/2005/8/layout/list1"/>
    <dgm:cxn modelId="{3218C647-3827-4D91-9780-07D6F48EB4A7}" srcId="{C8A37F44-3C88-444D-A1B4-A9ACB9794C58}" destId="{7FEA656E-D7C5-42B4-A0BE-CAD7792FE0E2}" srcOrd="0" destOrd="0" parTransId="{05A9931A-E0D9-4D9B-A275-D134F378E011}" sibTransId="{35D5EAC5-FAE9-46FB-9BE6-8FAE4FD6EE9A}"/>
    <dgm:cxn modelId="{0345EE5A-A566-43F0-ADDD-62928AF55377}" type="presOf" srcId="{7FEA656E-D7C5-42B4-A0BE-CAD7792FE0E2}" destId="{660745D9-0042-4261-B3F2-DE89C34D779E}" srcOrd="0" destOrd="0" presId="urn:microsoft.com/office/officeart/2005/8/layout/list1"/>
    <dgm:cxn modelId="{B18C5D82-73DA-4D23-ACE5-80D0CA3652D8}" srcId="{FE6BF1EA-DE59-4ECE-A478-F2144F73967C}" destId="{2F60AE22-ACDD-45C8-9A63-7F5648D1B32C}" srcOrd="1" destOrd="0" parTransId="{BA0E026E-C86A-4078-B286-FB4833713E37}" sibTransId="{33239024-3BF2-408E-B34C-B0EBFAED17BD}"/>
    <dgm:cxn modelId="{0C7A4AA0-D8EB-4E15-A052-1C5012DB8791}" type="presOf" srcId="{C8A37F44-3C88-444D-A1B4-A9ACB9794C58}" destId="{EBD7ACE1-0412-48A7-8FFB-56D35DEC2BA1}" srcOrd="1" destOrd="0" presId="urn:microsoft.com/office/officeart/2005/8/layout/list1"/>
    <dgm:cxn modelId="{437BB4A2-4FB7-4BC9-B2A7-656EB64EF1B7}" srcId="{2F60AE22-ACDD-45C8-9A63-7F5648D1B32C}" destId="{03708428-6303-4FC8-81F1-B35181EB645D}" srcOrd="0" destOrd="0" parTransId="{9AE95303-DAEE-46C3-96FE-80EAA55B4E85}" sibTransId="{04CE0AB5-32B9-4A68-BA56-6CD5B49E7602}"/>
    <dgm:cxn modelId="{4EBCECA9-1180-4D6F-A807-1961C56CC343}" type="presOf" srcId="{65A1519F-3F93-4571-B2AC-51FD5D1E4B0A}" destId="{13439D49-8C99-448E-B1D0-97586070C4B6}" srcOrd="1" destOrd="0" presId="urn:microsoft.com/office/officeart/2005/8/layout/list1"/>
    <dgm:cxn modelId="{CDF211AF-C60D-4316-8A3B-A54A8CA4BF26}" type="presOf" srcId="{74619868-FCD1-4465-AE69-60B09DFF56CE}" destId="{923C85B5-AD61-41C8-965C-858A0D366BC8}" srcOrd="0" destOrd="0" presId="urn:microsoft.com/office/officeart/2005/8/layout/list1"/>
    <dgm:cxn modelId="{B036A6BE-6072-48CD-8A14-1504F1566712}" type="presOf" srcId="{74619868-FCD1-4465-AE69-60B09DFF56CE}" destId="{7A4016DE-BB97-4DD7-87C7-C3CF088D9E6E}" srcOrd="1" destOrd="0" presId="urn:microsoft.com/office/officeart/2005/8/layout/list1"/>
    <dgm:cxn modelId="{A85C12C7-C2E0-4264-8F5E-D5C9E977C90D}" type="presOf" srcId="{2F60AE22-ACDD-45C8-9A63-7F5648D1B32C}" destId="{9A2131E5-0C93-4CC4-AC19-352B14ECF0A5}" srcOrd="0" destOrd="0" presId="urn:microsoft.com/office/officeart/2005/8/layout/list1"/>
    <dgm:cxn modelId="{5E54C2CF-3802-4169-8779-55277C612B72}" srcId="{65A1519F-3F93-4571-B2AC-51FD5D1E4B0A}" destId="{B2143C26-88AB-4F91-BADD-58A80E5E1E3B}" srcOrd="0" destOrd="0" parTransId="{A1A5E742-81A4-41B2-9BC3-876816160DC4}" sibTransId="{1E659B28-3D61-44C8-BF7B-E53D899D4EC3}"/>
    <dgm:cxn modelId="{22C7CCD1-A6D6-43DF-B741-894225951EF8}" type="presOf" srcId="{2F60AE22-ACDD-45C8-9A63-7F5648D1B32C}" destId="{C95B7842-1D44-4980-9556-32DF418811D5}" srcOrd="1" destOrd="0" presId="urn:microsoft.com/office/officeart/2005/8/layout/list1"/>
    <dgm:cxn modelId="{2D0DAFD5-9357-4AD4-B684-2A2E6269C1AE}" type="presOf" srcId="{C8A37F44-3C88-444D-A1B4-A9ACB9794C58}" destId="{5A829085-93ED-4324-B4D0-47A042165BAA}" srcOrd="0" destOrd="0" presId="urn:microsoft.com/office/officeart/2005/8/layout/list1"/>
    <dgm:cxn modelId="{72835DDC-2A58-4D5F-942C-1B0A7A73D184}" srcId="{FE6BF1EA-DE59-4ECE-A478-F2144F73967C}" destId="{65A1519F-3F93-4571-B2AC-51FD5D1E4B0A}" srcOrd="2" destOrd="0" parTransId="{A6FF4422-0F5A-4E14-B846-0E7B11498942}" sibTransId="{16DD5ACF-C8AC-4291-9614-04F97C6ED1F5}"/>
    <dgm:cxn modelId="{E4908FEB-344E-453E-98E3-11512F75E399}" type="presOf" srcId="{C3EA38DF-632F-48E3-9119-19BC79B1495C}" destId="{41858ECA-6EFF-47DA-B799-D299042EC415}" srcOrd="0" destOrd="0" presId="urn:microsoft.com/office/officeart/2005/8/layout/list1"/>
    <dgm:cxn modelId="{B6A9A4F6-59F1-4113-897F-ADC65F1F7CFB}" type="presOf" srcId="{03708428-6303-4FC8-81F1-B35181EB645D}" destId="{ED6EDF73-0933-4F9B-BBA0-839BD45F1123}" srcOrd="0" destOrd="0" presId="urn:microsoft.com/office/officeart/2005/8/layout/list1"/>
    <dgm:cxn modelId="{7F7B0074-EB5B-4DE9-881A-9505F674FB14}" type="presParOf" srcId="{F7021E7B-F5DD-4F2D-9DC5-19CAD209588A}" destId="{DA6C2C80-9EB0-4E18-A8E4-08744B0D1D82}" srcOrd="0" destOrd="0" presId="urn:microsoft.com/office/officeart/2005/8/layout/list1"/>
    <dgm:cxn modelId="{0515719A-3FCC-440D-9941-7F1DE970731D}" type="presParOf" srcId="{DA6C2C80-9EB0-4E18-A8E4-08744B0D1D82}" destId="{923C85B5-AD61-41C8-965C-858A0D366BC8}" srcOrd="0" destOrd="0" presId="urn:microsoft.com/office/officeart/2005/8/layout/list1"/>
    <dgm:cxn modelId="{40694F82-833E-479E-8601-98261876C83E}" type="presParOf" srcId="{DA6C2C80-9EB0-4E18-A8E4-08744B0D1D82}" destId="{7A4016DE-BB97-4DD7-87C7-C3CF088D9E6E}" srcOrd="1" destOrd="0" presId="urn:microsoft.com/office/officeart/2005/8/layout/list1"/>
    <dgm:cxn modelId="{93FC598D-3889-4AA0-8022-C1441E2F1634}" type="presParOf" srcId="{F7021E7B-F5DD-4F2D-9DC5-19CAD209588A}" destId="{96C0AC23-5030-4F62-9277-2757A832E443}" srcOrd="1" destOrd="0" presId="urn:microsoft.com/office/officeart/2005/8/layout/list1"/>
    <dgm:cxn modelId="{2419FBA1-B1A1-47B6-A8A1-F07CD5642EA0}" type="presParOf" srcId="{F7021E7B-F5DD-4F2D-9DC5-19CAD209588A}" destId="{41858ECA-6EFF-47DA-B799-D299042EC415}" srcOrd="2" destOrd="0" presId="urn:microsoft.com/office/officeart/2005/8/layout/list1"/>
    <dgm:cxn modelId="{BF836952-91BB-43DF-A81A-62EA52F132DE}" type="presParOf" srcId="{F7021E7B-F5DD-4F2D-9DC5-19CAD209588A}" destId="{348BD29D-2E58-456B-AC38-789E29C0E2C6}" srcOrd="3" destOrd="0" presId="urn:microsoft.com/office/officeart/2005/8/layout/list1"/>
    <dgm:cxn modelId="{019F655E-104E-45CB-8C16-350D125C4173}" type="presParOf" srcId="{F7021E7B-F5DD-4F2D-9DC5-19CAD209588A}" destId="{25FFE43B-1B61-460D-9774-21C00385B3C7}" srcOrd="4" destOrd="0" presId="urn:microsoft.com/office/officeart/2005/8/layout/list1"/>
    <dgm:cxn modelId="{F28F7497-5EA1-49E0-BFE9-BD854281EF76}" type="presParOf" srcId="{25FFE43B-1B61-460D-9774-21C00385B3C7}" destId="{9A2131E5-0C93-4CC4-AC19-352B14ECF0A5}" srcOrd="0" destOrd="0" presId="urn:microsoft.com/office/officeart/2005/8/layout/list1"/>
    <dgm:cxn modelId="{B676EAA0-8DCD-4E7E-8658-8631DF30BA97}" type="presParOf" srcId="{25FFE43B-1B61-460D-9774-21C00385B3C7}" destId="{C95B7842-1D44-4980-9556-32DF418811D5}" srcOrd="1" destOrd="0" presId="urn:microsoft.com/office/officeart/2005/8/layout/list1"/>
    <dgm:cxn modelId="{8CC0BD73-AF63-4FB5-A3E5-0244B5B11BE5}" type="presParOf" srcId="{F7021E7B-F5DD-4F2D-9DC5-19CAD209588A}" destId="{A6159DF8-D48A-47A4-B72B-97137F5B69F3}" srcOrd="5" destOrd="0" presId="urn:microsoft.com/office/officeart/2005/8/layout/list1"/>
    <dgm:cxn modelId="{B76B549D-C47D-4BDD-AE7A-B32C4FEE17D9}" type="presParOf" srcId="{F7021E7B-F5DD-4F2D-9DC5-19CAD209588A}" destId="{ED6EDF73-0933-4F9B-BBA0-839BD45F1123}" srcOrd="6" destOrd="0" presId="urn:microsoft.com/office/officeart/2005/8/layout/list1"/>
    <dgm:cxn modelId="{1E6C1E81-5D82-41A9-8134-DB0617A005E2}" type="presParOf" srcId="{F7021E7B-F5DD-4F2D-9DC5-19CAD209588A}" destId="{DB1EA946-8697-4696-ACA8-4401372F252E}" srcOrd="7" destOrd="0" presId="urn:microsoft.com/office/officeart/2005/8/layout/list1"/>
    <dgm:cxn modelId="{A2E3229E-0CFD-4A07-A1A6-2345978BDCD8}" type="presParOf" srcId="{F7021E7B-F5DD-4F2D-9DC5-19CAD209588A}" destId="{A104CA52-F896-4AA7-BBDF-0716E794B850}" srcOrd="8" destOrd="0" presId="urn:microsoft.com/office/officeart/2005/8/layout/list1"/>
    <dgm:cxn modelId="{AA3B4E97-060B-4592-B235-C5CDA9F1A937}" type="presParOf" srcId="{A104CA52-F896-4AA7-BBDF-0716E794B850}" destId="{771BCE3B-9565-48D4-8802-9BDD2A1D0BB8}" srcOrd="0" destOrd="0" presId="urn:microsoft.com/office/officeart/2005/8/layout/list1"/>
    <dgm:cxn modelId="{DD82B06D-0313-443F-9290-4C19E6E5CA4F}" type="presParOf" srcId="{A104CA52-F896-4AA7-BBDF-0716E794B850}" destId="{13439D49-8C99-448E-B1D0-97586070C4B6}" srcOrd="1" destOrd="0" presId="urn:microsoft.com/office/officeart/2005/8/layout/list1"/>
    <dgm:cxn modelId="{1FE87005-3663-4E66-BB0C-B6475B312CF1}" type="presParOf" srcId="{F7021E7B-F5DD-4F2D-9DC5-19CAD209588A}" destId="{47933FE8-A5AE-4AD9-9F73-F565005031A0}" srcOrd="9" destOrd="0" presId="urn:microsoft.com/office/officeart/2005/8/layout/list1"/>
    <dgm:cxn modelId="{7CE48614-3D5B-4EC9-9FDA-C9EBC542A8A7}" type="presParOf" srcId="{F7021E7B-F5DD-4F2D-9DC5-19CAD209588A}" destId="{A10DD6ED-996D-4C14-BE92-2D01CF3471DD}" srcOrd="10" destOrd="0" presId="urn:microsoft.com/office/officeart/2005/8/layout/list1"/>
    <dgm:cxn modelId="{B150741C-074F-4FC7-ADE4-BFD4BB940549}" type="presParOf" srcId="{F7021E7B-F5DD-4F2D-9DC5-19CAD209588A}" destId="{39C124E4-7821-4787-A056-85FC9B1959BF}" srcOrd="11" destOrd="0" presId="urn:microsoft.com/office/officeart/2005/8/layout/list1"/>
    <dgm:cxn modelId="{34D7A40C-D58A-43F1-84DE-78476C0586D9}" type="presParOf" srcId="{F7021E7B-F5DD-4F2D-9DC5-19CAD209588A}" destId="{59C00757-FE16-48E8-8234-A46F5A39FFFC}" srcOrd="12" destOrd="0" presId="urn:microsoft.com/office/officeart/2005/8/layout/list1"/>
    <dgm:cxn modelId="{6EF07D5C-90A0-4885-8FC3-9496071286DB}" type="presParOf" srcId="{59C00757-FE16-48E8-8234-A46F5A39FFFC}" destId="{5A829085-93ED-4324-B4D0-47A042165BAA}" srcOrd="0" destOrd="0" presId="urn:microsoft.com/office/officeart/2005/8/layout/list1"/>
    <dgm:cxn modelId="{AD514821-01A1-4583-8DB3-D8224CF5B43A}" type="presParOf" srcId="{59C00757-FE16-48E8-8234-A46F5A39FFFC}" destId="{EBD7ACE1-0412-48A7-8FFB-56D35DEC2BA1}" srcOrd="1" destOrd="0" presId="urn:microsoft.com/office/officeart/2005/8/layout/list1"/>
    <dgm:cxn modelId="{52B1C610-3DF9-4835-B496-F3A716E8F27F}" type="presParOf" srcId="{F7021E7B-F5DD-4F2D-9DC5-19CAD209588A}" destId="{0FF8BCEE-793B-4A7C-BC3A-819A45FD211D}" srcOrd="13" destOrd="0" presId="urn:microsoft.com/office/officeart/2005/8/layout/list1"/>
    <dgm:cxn modelId="{0AE775E5-0E03-4E4F-A135-D487370E2D97}" type="presParOf" srcId="{F7021E7B-F5DD-4F2D-9DC5-19CAD209588A}" destId="{660745D9-0042-4261-B3F2-DE89C34D779E}"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858ECA-6EFF-47DA-B799-D299042EC415}">
      <dsp:nvSpPr>
        <dsp:cNvPr id="0" name=""/>
        <dsp:cNvSpPr/>
      </dsp:nvSpPr>
      <dsp:spPr>
        <a:xfrm>
          <a:off x="0" y="463077"/>
          <a:ext cx="10092380" cy="876487"/>
        </a:xfrm>
        <a:prstGeom prst="rect">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83281" tIns="437388" rIns="783281" bIns="149352" numCol="1" spcCol="1270" anchor="t" anchorCtr="0">
          <a:noAutofit/>
        </a:bodyPr>
        <a:lstStyle/>
        <a:p>
          <a:pPr marL="228600" lvl="1" indent="-228600" algn="l" defTabSz="933450">
            <a:lnSpc>
              <a:spcPct val="90000"/>
            </a:lnSpc>
            <a:spcBef>
              <a:spcPct val="0"/>
            </a:spcBef>
            <a:spcAft>
              <a:spcPct val="15000"/>
            </a:spcAft>
            <a:buChar char="•"/>
          </a:pPr>
          <a:r>
            <a:rPr lang="en-US" sz="2100" b="1" kern="1200" dirty="0"/>
            <a:t>Constr</a:t>
          </a:r>
        </a:p>
      </dsp:txBody>
      <dsp:txXfrm>
        <a:off x="0" y="463077"/>
        <a:ext cx="10092380" cy="876487"/>
      </dsp:txXfrm>
    </dsp:sp>
    <dsp:sp modelId="{7A4016DE-BB97-4DD7-87C7-C3CF088D9E6E}">
      <dsp:nvSpPr>
        <dsp:cNvPr id="0" name=""/>
        <dsp:cNvSpPr/>
      </dsp:nvSpPr>
      <dsp:spPr>
        <a:xfrm>
          <a:off x="550327" y="181879"/>
          <a:ext cx="7617546" cy="619920"/>
        </a:xfrm>
        <a:prstGeom prst="roundRect">
          <a:avLst/>
        </a:prstGeom>
        <a:solidFill>
          <a:srgbClr val="FF0000"/>
        </a:soli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7028" tIns="0" rIns="267028" bIns="0" numCol="1" spcCol="1270" anchor="ctr" anchorCtr="0">
          <a:noAutofit/>
        </a:bodyPr>
        <a:lstStyle/>
        <a:p>
          <a:pPr marL="0" lvl="0" indent="0" algn="l" defTabSz="933450">
            <a:lnSpc>
              <a:spcPct val="90000"/>
            </a:lnSpc>
            <a:spcBef>
              <a:spcPct val="0"/>
            </a:spcBef>
            <a:spcAft>
              <a:spcPct val="35000"/>
            </a:spcAft>
            <a:buNone/>
          </a:pPr>
          <a:r>
            <a:rPr lang="en-US" sz="2100" kern="1200" dirty="0"/>
            <a:t>IT </a:t>
          </a:r>
          <a:r>
            <a:rPr lang="en-US" sz="2100" b="1" kern="1200" dirty="0"/>
            <a:t>Constr</a:t>
          </a:r>
        </a:p>
      </dsp:txBody>
      <dsp:txXfrm>
        <a:off x="580589" y="212141"/>
        <a:ext cx="7557022" cy="559396"/>
      </dsp:txXfrm>
    </dsp:sp>
    <dsp:sp modelId="{ED6EDF73-0933-4F9B-BBA0-839BD45F1123}">
      <dsp:nvSpPr>
        <dsp:cNvPr id="0" name=""/>
        <dsp:cNvSpPr/>
      </dsp:nvSpPr>
      <dsp:spPr>
        <a:xfrm>
          <a:off x="0" y="1837019"/>
          <a:ext cx="10092380" cy="876487"/>
        </a:xfrm>
        <a:prstGeom prst="rect">
          <a:avLst/>
        </a:prstGeom>
        <a:solidFill>
          <a:schemeClr val="lt1">
            <a:alpha val="90000"/>
            <a:hueOff val="0"/>
            <a:satOff val="0"/>
            <a:lumOff val="0"/>
            <a:alphaOff val="0"/>
          </a:schemeClr>
        </a:solidFill>
        <a:ln w="12700" cap="rnd" cmpd="sng" algn="ctr">
          <a:solidFill>
            <a:schemeClr val="accent2">
              <a:hueOff val="-4160004"/>
              <a:satOff val="-22988"/>
              <a:lumOff val="0"/>
              <a:alphaOff val="0"/>
            </a:schemeClr>
          </a:solidFill>
          <a:prstDash val="solid"/>
        </a:ln>
        <a:effectLst>
          <a:outerShdw blurRad="38100" dist="25400" dir="5400000" rotWithShape="0">
            <a:srgbClr val="000000">
              <a:alpha val="5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83281" tIns="437388" rIns="783281" bIns="149352" numCol="1" spcCol="1270" anchor="t" anchorCtr="0">
          <a:noAutofit/>
        </a:bodyPr>
        <a:lstStyle/>
        <a:p>
          <a:pPr marL="228600" lvl="1" indent="-228600" algn="l" defTabSz="933450">
            <a:lnSpc>
              <a:spcPct val="90000"/>
            </a:lnSpc>
            <a:spcBef>
              <a:spcPct val="0"/>
            </a:spcBef>
            <a:spcAft>
              <a:spcPct val="15000"/>
            </a:spcAft>
            <a:buChar char="•"/>
          </a:pPr>
          <a:r>
            <a:rPr lang="en-US" sz="2100" b="1" kern="1200" dirty="0"/>
            <a:t>PCS</a:t>
          </a:r>
        </a:p>
      </dsp:txBody>
      <dsp:txXfrm>
        <a:off x="0" y="1837019"/>
        <a:ext cx="10092380" cy="876487"/>
      </dsp:txXfrm>
    </dsp:sp>
    <dsp:sp modelId="{C95B7842-1D44-4980-9556-32DF418811D5}">
      <dsp:nvSpPr>
        <dsp:cNvPr id="0" name=""/>
        <dsp:cNvSpPr/>
      </dsp:nvSpPr>
      <dsp:spPr>
        <a:xfrm>
          <a:off x="504619" y="1459025"/>
          <a:ext cx="7638882" cy="619920"/>
        </a:xfrm>
        <a:prstGeom prst="roundRect">
          <a:avLst/>
        </a:prstGeom>
        <a:solidFill>
          <a:srgbClr val="00B0F0"/>
        </a:soli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7028" tIns="0" rIns="267028" bIns="0" numCol="1" spcCol="1270" anchor="ctr" anchorCtr="0">
          <a:noAutofit/>
        </a:bodyPr>
        <a:lstStyle/>
        <a:p>
          <a:pPr marL="0" lvl="0" indent="0" algn="l" defTabSz="933450">
            <a:lnSpc>
              <a:spcPct val="90000"/>
            </a:lnSpc>
            <a:spcBef>
              <a:spcPct val="0"/>
            </a:spcBef>
            <a:spcAft>
              <a:spcPct val="35000"/>
            </a:spcAft>
            <a:buNone/>
          </a:pPr>
          <a:r>
            <a:rPr lang="en-US" sz="2100" b="1" kern="1200" dirty="0"/>
            <a:t>ITPCS</a:t>
          </a:r>
        </a:p>
      </dsp:txBody>
      <dsp:txXfrm>
        <a:off x="534881" y="1489287"/>
        <a:ext cx="7578358" cy="559396"/>
      </dsp:txXfrm>
    </dsp:sp>
    <dsp:sp modelId="{A10DD6ED-996D-4C14-BE92-2D01CF3471DD}">
      <dsp:nvSpPr>
        <dsp:cNvPr id="0" name=""/>
        <dsp:cNvSpPr/>
      </dsp:nvSpPr>
      <dsp:spPr>
        <a:xfrm>
          <a:off x="0" y="3112438"/>
          <a:ext cx="10092380" cy="876487"/>
        </a:xfrm>
        <a:prstGeom prst="rect">
          <a:avLst/>
        </a:prstGeom>
        <a:solidFill>
          <a:schemeClr val="lt1">
            <a:alpha val="90000"/>
            <a:hueOff val="0"/>
            <a:satOff val="0"/>
            <a:lumOff val="0"/>
            <a:alphaOff val="0"/>
          </a:schemeClr>
        </a:solidFill>
        <a:ln w="12700" cap="rnd" cmpd="sng" algn="ctr">
          <a:solidFill>
            <a:schemeClr val="accent2">
              <a:hueOff val="-8320008"/>
              <a:satOff val="-45977"/>
              <a:lumOff val="0"/>
              <a:alphaOff val="0"/>
            </a:schemeClr>
          </a:solidFill>
          <a:prstDash val="solid"/>
        </a:ln>
        <a:effectLst>
          <a:outerShdw blurRad="38100" dist="25400" dir="5400000" rotWithShape="0">
            <a:srgbClr val="000000">
              <a:alpha val="5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83281" tIns="437388" rIns="783281" bIns="149352" numCol="1" spcCol="1270" anchor="t" anchorCtr="0">
          <a:noAutofit/>
        </a:bodyPr>
        <a:lstStyle/>
        <a:p>
          <a:pPr marL="228600" lvl="1" indent="-228600" algn="l" defTabSz="933450">
            <a:lnSpc>
              <a:spcPct val="90000"/>
            </a:lnSpc>
            <a:spcBef>
              <a:spcPct val="0"/>
            </a:spcBef>
            <a:spcAft>
              <a:spcPct val="15000"/>
            </a:spcAft>
            <a:buChar char="•"/>
          </a:pPr>
          <a:r>
            <a:rPr lang="en-US" sz="2100" b="1" kern="1200" dirty="0"/>
            <a:t>TGS</a:t>
          </a:r>
        </a:p>
      </dsp:txBody>
      <dsp:txXfrm>
        <a:off x="0" y="3112438"/>
        <a:ext cx="10092380" cy="876487"/>
      </dsp:txXfrm>
    </dsp:sp>
    <dsp:sp modelId="{13439D49-8C99-448E-B1D0-97586070C4B6}">
      <dsp:nvSpPr>
        <dsp:cNvPr id="0" name=""/>
        <dsp:cNvSpPr/>
      </dsp:nvSpPr>
      <dsp:spPr>
        <a:xfrm>
          <a:off x="560959" y="2761935"/>
          <a:ext cx="7638882" cy="619920"/>
        </a:xfrm>
        <a:prstGeom prst="roundRect">
          <a:avLst/>
        </a:prstGeom>
        <a:solidFill>
          <a:srgbClr val="FFC000"/>
        </a:soli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7028" tIns="0" rIns="267028" bIns="0" numCol="1" spcCol="1270" anchor="ctr" anchorCtr="0">
          <a:noAutofit/>
        </a:bodyPr>
        <a:lstStyle/>
        <a:p>
          <a:pPr marL="0" lvl="0" indent="0" algn="l" defTabSz="933450">
            <a:lnSpc>
              <a:spcPct val="90000"/>
            </a:lnSpc>
            <a:spcBef>
              <a:spcPct val="0"/>
            </a:spcBef>
            <a:spcAft>
              <a:spcPct val="35000"/>
            </a:spcAft>
            <a:buNone/>
          </a:pPr>
          <a:r>
            <a:rPr lang="en-US" sz="2100" b="1" kern="1200" dirty="0"/>
            <a:t>ITTGS</a:t>
          </a:r>
        </a:p>
      </dsp:txBody>
      <dsp:txXfrm>
        <a:off x="591221" y="2792197"/>
        <a:ext cx="7578358" cy="559396"/>
      </dsp:txXfrm>
    </dsp:sp>
    <dsp:sp modelId="{660745D9-0042-4261-B3F2-DE89C34D779E}">
      <dsp:nvSpPr>
        <dsp:cNvPr id="0" name=""/>
        <dsp:cNvSpPr/>
      </dsp:nvSpPr>
      <dsp:spPr>
        <a:xfrm>
          <a:off x="0" y="4323956"/>
          <a:ext cx="10092380" cy="859950"/>
        </a:xfrm>
        <a:prstGeom prst="rect">
          <a:avLst/>
        </a:prstGeom>
        <a:solidFill>
          <a:schemeClr val="lt1">
            <a:alpha val="90000"/>
            <a:hueOff val="0"/>
            <a:satOff val="0"/>
            <a:lumOff val="0"/>
            <a:alphaOff val="0"/>
          </a:schemeClr>
        </a:solidFill>
        <a:ln w="12700" cap="rnd" cmpd="sng" algn="ctr">
          <a:solidFill>
            <a:schemeClr val="accent2">
              <a:hueOff val="-12480011"/>
              <a:satOff val="-68965"/>
              <a:lumOff val="0"/>
              <a:alphaOff val="0"/>
            </a:schemeClr>
          </a:solidFill>
          <a:prstDash val="solid"/>
        </a:ln>
        <a:effectLst>
          <a:outerShdw blurRad="38100" dist="25400" dir="5400000" rotWithShape="0">
            <a:srgbClr val="000000">
              <a:alpha val="5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83281" tIns="437388" rIns="783281" bIns="14224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t>COMM</a:t>
          </a:r>
        </a:p>
      </dsp:txBody>
      <dsp:txXfrm>
        <a:off x="0" y="4323956"/>
        <a:ext cx="10092380" cy="859950"/>
      </dsp:txXfrm>
    </dsp:sp>
    <dsp:sp modelId="{EBD7ACE1-0412-48A7-8FFB-56D35DEC2BA1}">
      <dsp:nvSpPr>
        <dsp:cNvPr id="0" name=""/>
        <dsp:cNvSpPr/>
      </dsp:nvSpPr>
      <dsp:spPr>
        <a:xfrm>
          <a:off x="504619" y="3971466"/>
          <a:ext cx="7064666" cy="619920"/>
        </a:xfrm>
        <a:prstGeom prst="roundRect">
          <a:avLst/>
        </a:prstGeom>
        <a:solidFill>
          <a:srgbClr val="92D050"/>
        </a:soli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7028" tIns="0" rIns="267028" bIns="0" numCol="1" spcCol="1270" anchor="ctr" anchorCtr="0">
          <a:noAutofit/>
        </a:bodyPr>
        <a:lstStyle/>
        <a:p>
          <a:pPr marL="0" lvl="0" indent="0" algn="l" defTabSz="933450">
            <a:lnSpc>
              <a:spcPct val="90000"/>
            </a:lnSpc>
            <a:spcBef>
              <a:spcPct val="0"/>
            </a:spcBef>
            <a:spcAft>
              <a:spcPct val="35000"/>
            </a:spcAft>
            <a:buNone/>
          </a:pPr>
          <a:r>
            <a:rPr lang="en-US" sz="2100" kern="1200" dirty="0"/>
            <a:t>ITCOMM</a:t>
          </a:r>
        </a:p>
      </dsp:txBody>
      <dsp:txXfrm>
        <a:off x="534881" y="4001728"/>
        <a:ext cx="7004142" cy="55939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D0EEF23-08A9-4BC4-8612-F0C76E473C51}" type="datetimeFigureOut">
              <a:rPr lang="en-US" smtClean="0"/>
              <a:t>1/23/2023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378DFCB-A200-4069-8D7D-0567D79E7822}" type="slidenum">
              <a:rPr lang="en-US" smtClean="0"/>
              <a:t>‹#›</a:t>
            </a:fld>
            <a:endParaRPr lang="en-US"/>
          </a:p>
        </p:txBody>
      </p:sp>
    </p:spTree>
    <p:extLst>
      <p:ext uri="{BB962C8B-B14F-4D97-AF65-F5344CB8AC3E}">
        <p14:creationId xmlns:p14="http://schemas.microsoft.com/office/powerpoint/2010/main" val="3829357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transform.ar.gov/wp-content/uploads/2020/08/Services-Contract-SRV-1-Instructions.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78DFCB-A200-4069-8D7D-0567D79E7822}" type="slidenum">
              <a:rPr lang="en-US" smtClean="0"/>
              <a:t>1</a:t>
            </a:fld>
            <a:endParaRPr lang="en-US"/>
          </a:p>
        </p:txBody>
      </p:sp>
    </p:spTree>
    <p:extLst>
      <p:ext uri="{BB962C8B-B14F-4D97-AF65-F5344CB8AC3E}">
        <p14:creationId xmlns:p14="http://schemas.microsoft.com/office/powerpoint/2010/main" val="2316938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018">
              <a:defRPr/>
            </a:pPr>
            <a:r>
              <a:rPr lang="en-US" dirty="0"/>
              <a:t>Your  purchase document can have a combination of different line items each belonging to a different reporting category. This is a list of rules on how to assign the appropriate reporting category value for the purchasing documents. </a:t>
            </a:r>
          </a:p>
          <a:p>
            <a:pPr defTabSz="923018">
              <a:defRPr/>
            </a:pPr>
            <a:endParaRPr lang="en-US" dirty="0"/>
          </a:p>
          <a:p>
            <a:pPr defTabSz="923018">
              <a:defRPr/>
            </a:pPr>
            <a:r>
              <a:rPr lang="en-US" dirty="0"/>
              <a:t>If you have an OA created with multiple line items, and it contains PCS and TGS the Report category will automatically default to PCS.</a:t>
            </a:r>
          </a:p>
        </p:txBody>
      </p:sp>
      <p:sp>
        <p:nvSpPr>
          <p:cNvPr id="4" name="Slide Number Placeholder 3"/>
          <p:cNvSpPr>
            <a:spLocks noGrp="1"/>
          </p:cNvSpPr>
          <p:nvPr>
            <p:ph type="sldNum" sz="quarter" idx="10"/>
          </p:nvPr>
        </p:nvSpPr>
        <p:spPr/>
        <p:txBody>
          <a:bodyPr/>
          <a:lstStyle/>
          <a:p>
            <a:fld id="{CD0F5E9F-644F-4830-B46F-9F0C9DB98FF0}" type="slidenum">
              <a:rPr lang="en-US" smtClean="0"/>
              <a:t>13</a:t>
            </a:fld>
            <a:endParaRPr lang="en-US" dirty="0"/>
          </a:p>
        </p:txBody>
      </p:sp>
    </p:spTree>
    <p:extLst>
      <p:ext uri="{BB962C8B-B14F-4D97-AF65-F5344CB8AC3E}">
        <p14:creationId xmlns:p14="http://schemas.microsoft.com/office/powerpoint/2010/main" val="2614817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018">
              <a:defRPr/>
            </a:pPr>
            <a:r>
              <a:rPr lang="en-US" dirty="0"/>
              <a:t>Your  purchase document can have a combination of different line items each belonging to a different reporting category. This is a list of rules on how to assign the appropriate reporting category value for the purchasing documents. </a:t>
            </a:r>
          </a:p>
          <a:p>
            <a:pPr defTabSz="923018">
              <a:defRPr/>
            </a:pPr>
            <a:endParaRPr lang="en-US" dirty="0"/>
          </a:p>
          <a:p>
            <a:pPr defTabSz="923018">
              <a:defRPr/>
            </a:pPr>
            <a:r>
              <a:rPr lang="en-US" dirty="0"/>
              <a:t>If you have an OA created with multiple line items, and it contains PCS and TGS the Report category will automatically default to PCS.</a:t>
            </a:r>
          </a:p>
        </p:txBody>
      </p:sp>
      <p:sp>
        <p:nvSpPr>
          <p:cNvPr id="4" name="Slide Number Placeholder 3"/>
          <p:cNvSpPr>
            <a:spLocks noGrp="1"/>
          </p:cNvSpPr>
          <p:nvPr>
            <p:ph type="sldNum" sz="quarter" idx="10"/>
          </p:nvPr>
        </p:nvSpPr>
        <p:spPr/>
        <p:txBody>
          <a:bodyPr/>
          <a:lstStyle/>
          <a:p>
            <a:fld id="{CD0F5E9F-644F-4830-B46F-9F0C9DB98FF0}" type="slidenum">
              <a:rPr lang="en-US" smtClean="0"/>
              <a:t>14</a:t>
            </a:fld>
            <a:endParaRPr lang="en-US" dirty="0"/>
          </a:p>
        </p:txBody>
      </p:sp>
    </p:spTree>
    <p:extLst>
      <p:ext uri="{BB962C8B-B14F-4D97-AF65-F5344CB8AC3E}">
        <p14:creationId xmlns:p14="http://schemas.microsoft.com/office/powerpoint/2010/main" val="2932937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F5E9F-644F-4830-B46F-9F0C9DB98FF0}" type="slidenum">
              <a:rPr lang="en-US" smtClean="0"/>
              <a:t>15</a:t>
            </a:fld>
            <a:endParaRPr lang="en-US" dirty="0"/>
          </a:p>
        </p:txBody>
      </p:sp>
    </p:spTree>
    <p:extLst>
      <p:ext uri="{BB962C8B-B14F-4D97-AF65-F5344CB8AC3E}">
        <p14:creationId xmlns:p14="http://schemas.microsoft.com/office/powerpoint/2010/main" val="2551810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checking</a:t>
            </a:r>
            <a:r>
              <a:rPr lang="en-US" baseline="0" dirty="0"/>
              <a:t> the release strategy on an OA these are the following codes. Some of the ones on the left are not applicable for ALC contracts. If there is a code that should not be on your OA you we need to check your line item and makes sure you have used the current material number.</a:t>
            </a:r>
          </a:p>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CD0F5E9F-644F-4830-B46F-9F0C9DB98FF0}" type="slidenum">
              <a:rPr lang="en-US" smtClean="0"/>
              <a:t>18</a:t>
            </a:fld>
            <a:endParaRPr lang="en-US" dirty="0"/>
          </a:p>
        </p:txBody>
      </p:sp>
    </p:spTree>
    <p:extLst>
      <p:ext uri="{BB962C8B-B14F-4D97-AF65-F5344CB8AC3E}">
        <p14:creationId xmlns:p14="http://schemas.microsoft.com/office/powerpoint/2010/main" val="2926071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CD0F5E9F-644F-4830-B46F-9F0C9DB98FF0}" type="slidenum">
              <a:rPr lang="en-US" smtClean="0"/>
              <a:t>19</a:t>
            </a:fld>
            <a:endParaRPr lang="en-US" dirty="0"/>
          </a:p>
        </p:txBody>
      </p:sp>
    </p:spTree>
    <p:extLst>
      <p:ext uri="{BB962C8B-B14F-4D97-AF65-F5344CB8AC3E}">
        <p14:creationId xmlns:p14="http://schemas.microsoft.com/office/powerpoint/2010/main" val="2576062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F5E9F-644F-4830-B46F-9F0C9DB98FF0}" type="slidenum">
              <a:rPr lang="en-US" smtClean="0"/>
              <a:t>20</a:t>
            </a:fld>
            <a:endParaRPr lang="en-US" dirty="0"/>
          </a:p>
        </p:txBody>
      </p:sp>
    </p:spTree>
    <p:extLst>
      <p:ext uri="{BB962C8B-B14F-4D97-AF65-F5344CB8AC3E}">
        <p14:creationId xmlns:p14="http://schemas.microsoft.com/office/powerpoint/2010/main" val="1277969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Instructions for completing the fields are provided on the OSP website under the Services section - </a:t>
            </a:r>
            <a:r>
              <a:rPr lang="en-US" dirty="0">
                <a:hlinkClick r:id="rId3"/>
              </a:rPr>
              <a:t>Services-Contract-SRV-1-Instructions.pdf (ar.gov)</a:t>
            </a:r>
            <a:endParaRPr lang="en-US" baseline="0" dirty="0"/>
          </a:p>
        </p:txBody>
      </p:sp>
      <p:sp>
        <p:nvSpPr>
          <p:cNvPr id="4" name="Slide Number Placeholder 3"/>
          <p:cNvSpPr>
            <a:spLocks noGrp="1"/>
          </p:cNvSpPr>
          <p:nvPr>
            <p:ph type="sldNum" sz="quarter" idx="10"/>
          </p:nvPr>
        </p:nvSpPr>
        <p:spPr/>
        <p:txBody>
          <a:bodyPr/>
          <a:lstStyle/>
          <a:p>
            <a:fld id="{CD0F5E9F-644F-4830-B46F-9F0C9DB98FF0}" type="slidenum">
              <a:rPr lang="en-US" smtClean="0"/>
              <a:t>24</a:t>
            </a:fld>
            <a:endParaRPr lang="en-US" dirty="0"/>
          </a:p>
        </p:txBody>
      </p:sp>
    </p:spTree>
    <p:extLst>
      <p:ext uri="{BB962C8B-B14F-4D97-AF65-F5344CB8AC3E}">
        <p14:creationId xmlns:p14="http://schemas.microsoft.com/office/powerpoint/2010/main" val="4291683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Contractor’s Performance Obligations: This should include acceptable performance standards. </a:t>
            </a:r>
          </a:p>
          <a:p>
            <a:r>
              <a:rPr lang="en-US" dirty="0"/>
              <a:t>Department’s Payment Obligations: This should include the agency’s payment schedule or other payment obligations. </a:t>
            </a:r>
          </a:p>
          <a:p>
            <a:r>
              <a:rPr lang="en-US" dirty="0"/>
              <a:t>Initial Contract Amount: This should equal the total line items in AASIS and the target value. </a:t>
            </a:r>
          </a:p>
          <a:p>
            <a:r>
              <a:rPr lang="en-US" dirty="0"/>
              <a:t>Total Projected Amount: This should include the initial amount plus any potential amendments and extensions. </a:t>
            </a:r>
          </a:p>
          <a:p>
            <a:r>
              <a:rPr lang="en-US" dirty="0"/>
              <a:t>Solicitation Number: This is the identifying characters assigned to the solicitation document. </a:t>
            </a:r>
          </a:p>
        </p:txBody>
      </p:sp>
      <p:sp>
        <p:nvSpPr>
          <p:cNvPr id="4" name="Slide Number Placeholder 3"/>
          <p:cNvSpPr>
            <a:spLocks noGrp="1"/>
          </p:cNvSpPr>
          <p:nvPr>
            <p:ph type="sldNum" sz="quarter" idx="10"/>
          </p:nvPr>
        </p:nvSpPr>
        <p:spPr/>
        <p:txBody>
          <a:bodyPr/>
          <a:lstStyle/>
          <a:p>
            <a:fld id="{CD0F5E9F-644F-4830-B46F-9F0C9DB98FF0}" type="slidenum">
              <a:rPr lang="en-US" smtClean="0"/>
              <a:t>25</a:t>
            </a:fld>
            <a:endParaRPr lang="en-US" dirty="0"/>
          </a:p>
        </p:txBody>
      </p:sp>
    </p:spTree>
    <p:extLst>
      <p:ext uri="{BB962C8B-B14F-4D97-AF65-F5344CB8AC3E}">
        <p14:creationId xmlns:p14="http://schemas.microsoft.com/office/powerpoint/2010/main" val="136360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Pages 4 &amp; 5 include standard contract language. No fields required for entry. </a:t>
            </a:r>
          </a:p>
        </p:txBody>
      </p:sp>
      <p:sp>
        <p:nvSpPr>
          <p:cNvPr id="4" name="Slide Number Placeholder 3"/>
          <p:cNvSpPr>
            <a:spLocks noGrp="1"/>
          </p:cNvSpPr>
          <p:nvPr>
            <p:ph type="sldNum" sz="quarter" idx="10"/>
          </p:nvPr>
        </p:nvSpPr>
        <p:spPr/>
        <p:txBody>
          <a:bodyPr/>
          <a:lstStyle/>
          <a:p>
            <a:fld id="{CD0F5E9F-644F-4830-B46F-9F0C9DB98FF0}" type="slidenum">
              <a:rPr lang="en-US" smtClean="0"/>
              <a:t>26</a:t>
            </a:fld>
            <a:endParaRPr lang="en-US" dirty="0"/>
          </a:p>
        </p:txBody>
      </p:sp>
    </p:spTree>
    <p:extLst>
      <p:ext uri="{BB962C8B-B14F-4D97-AF65-F5344CB8AC3E}">
        <p14:creationId xmlns:p14="http://schemas.microsoft.com/office/powerpoint/2010/main" val="3766790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Contacts should be listed in the order which they should be contacted in the event of questions. </a:t>
            </a:r>
          </a:p>
        </p:txBody>
      </p:sp>
      <p:sp>
        <p:nvSpPr>
          <p:cNvPr id="4" name="Slide Number Placeholder 3"/>
          <p:cNvSpPr>
            <a:spLocks noGrp="1"/>
          </p:cNvSpPr>
          <p:nvPr>
            <p:ph type="sldNum" sz="quarter" idx="5"/>
          </p:nvPr>
        </p:nvSpPr>
        <p:spPr/>
        <p:txBody>
          <a:bodyPr/>
          <a:lstStyle/>
          <a:p>
            <a:fld id="{CD0F5E9F-644F-4830-B46F-9F0C9DB98FF0}" type="slidenum">
              <a:rPr lang="en-US" smtClean="0"/>
              <a:t>27</a:t>
            </a:fld>
            <a:endParaRPr lang="en-US" dirty="0"/>
          </a:p>
        </p:txBody>
      </p:sp>
    </p:spTree>
    <p:extLst>
      <p:ext uri="{BB962C8B-B14F-4D97-AF65-F5344CB8AC3E}">
        <p14:creationId xmlns:p14="http://schemas.microsoft.com/office/powerpoint/2010/main" val="2440044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CD0F5E9F-644F-4830-B46F-9F0C9DB98FF0}" type="slidenum">
              <a:rPr lang="en-US" smtClean="0"/>
              <a:t>3</a:t>
            </a:fld>
            <a:endParaRPr lang="en-US" dirty="0"/>
          </a:p>
        </p:txBody>
      </p:sp>
    </p:spTree>
    <p:extLst>
      <p:ext uri="{BB962C8B-B14F-4D97-AF65-F5344CB8AC3E}">
        <p14:creationId xmlns:p14="http://schemas.microsoft.com/office/powerpoint/2010/main" val="2431707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Contacts should be listed in the order which they should be contacted in the event of questions. </a:t>
            </a:r>
          </a:p>
        </p:txBody>
      </p:sp>
      <p:sp>
        <p:nvSpPr>
          <p:cNvPr id="4" name="Slide Number Placeholder 3"/>
          <p:cNvSpPr>
            <a:spLocks noGrp="1"/>
          </p:cNvSpPr>
          <p:nvPr>
            <p:ph type="sldNum" sz="quarter" idx="5"/>
          </p:nvPr>
        </p:nvSpPr>
        <p:spPr/>
        <p:txBody>
          <a:bodyPr/>
          <a:lstStyle/>
          <a:p>
            <a:fld id="{CD0F5E9F-644F-4830-B46F-9F0C9DB98FF0}" type="slidenum">
              <a:rPr lang="en-US" smtClean="0"/>
              <a:t>28</a:t>
            </a:fld>
            <a:endParaRPr lang="en-US" dirty="0"/>
          </a:p>
        </p:txBody>
      </p:sp>
    </p:spTree>
    <p:extLst>
      <p:ext uri="{BB962C8B-B14F-4D97-AF65-F5344CB8AC3E}">
        <p14:creationId xmlns:p14="http://schemas.microsoft.com/office/powerpoint/2010/main" val="541807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Certification of Contractor: These pages should be completed by the vendor. </a:t>
            </a:r>
          </a:p>
        </p:txBody>
      </p:sp>
      <p:sp>
        <p:nvSpPr>
          <p:cNvPr id="4" name="Slide Number Placeholder 3"/>
          <p:cNvSpPr>
            <a:spLocks noGrp="1"/>
          </p:cNvSpPr>
          <p:nvPr>
            <p:ph type="sldNum" sz="quarter" idx="5"/>
          </p:nvPr>
        </p:nvSpPr>
        <p:spPr/>
        <p:txBody>
          <a:bodyPr/>
          <a:lstStyle/>
          <a:p>
            <a:fld id="{CD0F5E9F-644F-4830-B46F-9F0C9DB98FF0}" type="slidenum">
              <a:rPr lang="en-US" smtClean="0"/>
              <a:t>29</a:t>
            </a:fld>
            <a:endParaRPr lang="en-US" dirty="0"/>
          </a:p>
        </p:txBody>
      </p:sp>
    </p:spTree>
    <p:extLst>
      <p:ext uri="{BB962C8B-B14F-4D97-AF65-F5344CB8AC3E}">
        <p14:creationId xmlns:p14="http://schemas.microsoft.com/office/powerpoint/2010/main" val="19828119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Calculation of Compensation: The top half of the form (A &amp; B) should be completed for PCS contracts. The bottom half (A &amp; B) should be completed for TGS contracts. </a:t>
            </a:r>
          </a:p>
          <a:p>
            <a:r>
              <a:rPr lang="en-US" dirty="0"/>
              <a:t>Totals should match the initial contract amount. The annual amount should equal what the agency anticipates to spend in a single year. </a:t>
            </a:r>
          </a:p>
          <a:p>
            <a:r>
              <a:rPr lang="en-US" dirty="0"/>
              <a:t>Source of Funds: Amount of funding should equal the initial contract amount. Total contract cost should equal 100%.</a:t>
            </a:r>
          </a:p>
        </p:txBody>
      </p:sp>
      <p:sp>
        <p:nvSpPr>
          <p:cNvPr id="4" name="Slide Number Placeholder 3"/>
          <p:cNvSpPr>
            <a:spLocks noGrp="1"/>
          </p:cNvSpPr>
          <p:nvPr>
            <p:ph type="sldNum" sz="quarter" idx="5"/>
          </p:nvPr>
        </p:nvSpPr>
        <p:spPr/>
        <p:txBody>
          <a:bodyPr/>
          <a:lstStyle/>
          <a:p>
            <a:fld id="{CD0F5E9F-644F-4830-B46F-9F0C9DB98FF0}" type="slidenum">
              <a:rPr lang="en-US" smtClean="0"/>
              <a:t>30</a:t>
            </a:fld>
            <a:endParaRPr lang="en-US" dirty="0"/>
          </a:p>
        </p:txBody>
      </p:sp>
    </p:spTree>
    <p:extLst>
      <p:ext uri="{BB962C8B-B14F-4D97-AF65-F5344CB8AC3E}">
        <p14:creationId xmlns:p14="http://schemas.microsoft.com/office/powerpoint/2010/main" val="3959165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Amended Dollar Amount: For a PCS contract, complete services and reimbursable expenses. For a TGS contract, complete Services and commodities. Be sure to include the total dollar amount paid and the date. </a:t>
            </a:r>
            <a:endParaRPr lang="en-US" dirty="0"/>
          </a:p>
        </p:txBody>
      </p:sp>
      <p:sp>
        <p:nvSpPr>
          <p:cNvPr id="4" name="Slide Number Placeholder 3"/>
          <p:cNvSpPr>
            <a:spLocks noGrp="1"/>
          </p:cNvSpPr>
          <p:nvPr>
            <p:ph type="sldNum" sz="quarter" idx="10"/>
          </p:nvPr>
        </p:nvSpPr>
        <p:spPr/>
        <p:txBody>
          <a:bodyPr/>
          <a:lstStyle/>
          <a:p>
            <a:fld id="{CD0F5E9F-644F-4830-B46F-9F0C9DB98FF0}" type="slidenum">
              <a:rPr lang="en-US" smtClean="0"/>
              <a:t>31</a:t>
            </a:fld>
            <a:endParaRPr lang="en-US" dirty="0"/>
          </a:p>
        </p:txBody>
      </p:sp>
    </p:spTree>
    <p:extLst>
      <p:ext uri="{BB962C8B-B14F-4D97-AF65-F5344CB8AC3E}">
        <p14:creationId xmlns:p14="http://schemas.microsoft.com/office/powerpoint/2010/main" val="282046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555">
              <a:defRPr/>
            </a:pPr>
            <a:r>
              <a:rPr lang="en-US" baseline="0" dirty="0"/>
              <a:t>On amendments signatures are required</a:t>
            </a:r>
          </a:p>
          <a:p>
            <a:pPr defTabSz="940555">
              <a:defRPr/>
            </a:pPr>
            <a:endParaRPr lang="en-US" baseline="0" dirty="0"/>
          </a:p>
          <a:p>
            <a:pPr defTabSz="940555">
              <a:defRPr/>
            </a:pPr>
            <a:r>
              <a:rPr lang="en-US" baseline="0" dirty="0"/>
              <a:t>Lastly, on the amendment form the Source of Fund will need to be updated to the same amount as your New Compensation Total. </a:t>
            </a:r>
          </a:p>
          <a:p>
            <a:pPr defTabSz="940555">
              <a:defRPr/>
            </a:pPr>
            <a:endParaRPr lang="en-US" baseline="0" dirty="0"/>
          </a:p>
          <a:p>
            <a:pPr defTabSz="940555">
              <a:defRPr/>
            </a:pPr>
            <a:endParaRPr lang="en-US" dirty="0"/>
          </a:p>
          <a:p>
            <a:endParaRPr lang="en-US" dirty="0"/>
          </a:p>
        </p:txBody>
      </p:sp>
      <p:sp>
        <p:nvSpPr>
          <p:cNvPr id="4" name="Slide Number Placeholder 3"/>
          <p:cNvSpPr>
            <a:spLocks noGrp="1"/>
          </p:cNvSpPr>
          <p:nvPr>
            <p:ph type="sldNum" sz="quarter" idx="10"/>
          </p:nvPr>
        </p:nvSpPr>
        <p:spPr/>
        <p:txBody>
          <a:bodyPr/>
          <a:lstStyle/>
          <a:p>
            <a:fld id="{CD0F5E9F-644F-4830-B46F-9F0C9DB98FF0}" type="slidenum">
              <a:rPr lang="en-US" smtClean="0"/>
              <a:t>32</a:t>
            </a:fld>
            <a:endParaRPr lang="en-US" dirty="0"/>
          </a:p>
        </p:txBody>
      </p:sp>
    </p:spTree>
    <p:extLst>
      <p:ext uri="{BB962C8B-B14F-4D97-AF65-F5344CB8AC3E}">
        <p14:creationId xmlns:p14="http://schemas.microsoft.com/office/powerpoint/2010/main" val="314809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555">
              <a:defRPr/>
            </a:pPr>
            <a:r>
              <a:rPr lang="en-US" dirty="0"/>
              <a:t>HANDOUT</a:t>
            </a:r>
          </a:p>
          <a:p>
            <a:pPr defTabSz="940555">
              <a:defRPr/>
            </a:pPr>
            <a:r>
              <a:rPr lang="en-US" dirty="0"/>
              <a:t>The TGS and PCS check list can be found</a:t>
            </a:r>
            <a:r>
              <a:rPr lang="en-US" baseline="0" dirty="0"/>
              <a:t> on the web page under the Helpful Resources link . Each procurement method has a different checklist for originals and amendments. </a:t>
            </a:r>
            <a:endParaRPr lang="en-US" dirty="0"/>
          </a:p>
        </p:txBody>
      </p:sp>
      <p:sp>
        <p:nvSpPr>
          <p:cNvPr id="4" name="Slide Number Placeholder 3"/>
          <p:cNvSpPr>
            <a:spLocks noGrp="1"/>
          </p:cNvSpPr>
          <p:nvPr>
            <p:ph type="sldNum" sz="quarter" idx="10"/>
          </p:nvPr>
        </p:nvSpPr>
        <p:spPr/>
        <p:txBody>
          <a:bodyPr/>
          <a:lstStyle/>
          <a:p>
            <a:fld id="{CD0F5E9F-644F-4830-B46F-9F0C9DB98FF0}" type="slidenum">
              <a:rPr lang="en-US" smtClean="0"/>
              <a:t>36</a:t>
            </a:fld>
            <a:endParaRPr lang="en-US" dirty="0"/>
          </a:p>
        </p:txBody>
      </p:sp>
    </p:spTree>
    <p:extLst>
      <p:ext uri="{BB962C8B-B14F-4D97-AF65-F5344CB8AC3E}">
        <p14:creationId xmlns:p14="http://schemas.microsoft.com/office/powerpoint/2010/main" val="3717465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F5E9F-644F-4830-B46F-9F0C9DB98FF0}" type="slidenum">
              <a:rPr lang="en-US" smtClean="0"/>
              <a:t>37</a:t>
            </a:fld>
            <a:endParaRPr lang="en-US" dirty="0"/>
          </a:p>
        </p:txBody>
      </p:sp>
    </p:spTree>
    <p:extLst>
      <p:ext uri="{BB962C8B-B14F-4D97-AF65-F5344CB8AC3E}">
        <p14:creationId xmlns:p14="http://schemas.microsoft.com/office/powerpoint/2010/main" val="41791118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contract and grant disclosure form the agency use area is required to be filled in by agency for the reason of if additional questions are needed, we can contract the appropriate person. </a:t>
            </a:r>
          </a:p>
        </p:txBody>
      </p:sp>
      <p:sp>
        <p:nvSpPr>
          <p:cNvPr id="4" name="Slide Number Placeholder 3"/>
          <p:cNvSpPr>
            <a:spLocks noGrp="1"/>
          </p:cNvSpPr>
          <p:nvPr>
            <p:ph type="sldNum" sz="quarter" idx="5"/>
          </p:nvPr>
        </p:nvSpPr>
        <p:spPr/>
        <p:txBody>
          <a:bodyPr/>
          <a:lstStyle/>
          <a:p>
            <a:fld id="{7378DFCB-A200-4069-8D7D-0567D79E7822}" type="slidenum">
              <a:rPr lang="en-US" smtClean="0"/>
              <a:t>39</a:t>
            </a:fld>
            <a:endParaRPr lang="en-US"/>
          </a:p>
        </p:txBody>
      </p:sp>
    </p:spTree>
    <p:extLst>
      <p:ext uri="{BB962C8B-B14F-4D97-AF65-F5344CB8AC3E}">
        <p14:creationId xmlns:p14="http://schemas.microsoft.com/office/powerpoint/2010/main" val="211411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form as well as the online illegal immigrant form and the Bid Signature page with the illegal immigrant confirmation can be accepted for illegal immigrant certification. </a:t>
            </a:r>
          </a:p>
        </p:txBody>
      </p:sp>
      <p:sp>
        <p:nvSpPr>
          <p:cNvPr id="4" name="Slide Number Placeholder 3"/>
          <p:cNvSpPr>
            <a:spLocks noGrp="1"/>
          </p:cNvSpPr>
          <p:nvPr>
            <p:ph type="sldNum" sz="quarter" idx="5"/>
          </p:nvPr>
        </p:nvSpPr>
        <p:spPr/>
        <p:txBody>
          <a:bodyPr/>
          <a:lstStyle/>
          <a:p>
            <a:fld id="{7378DFCB-A200-4069-8D7D-0567D79E7822}" type="slidenum">
              <a:rPr lang="en-US" smtClean="0"/>
              <a:t>40</a:t>
            </a:fld>
            <a:endParaRPr lang="en-US"/>
          </a:p>
        </p:txBody>
      </p:sp>
    </p:spTree>
    <p:extLst>
      <p:ext uri="{BB962C8B-B14F-4D97-AF65-F5344CB8AC3E}">
        <p14:creationId xmlns:p14="http://schemas.microsoft.com/office/powerpoint/2010/main" val="15243717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F5E9F-644F-4830-B46F-9F0C9DB98FF0}" type="slidenum">
              <a:rPr lang="en-US" smtClean="0"/>
              <a:t>42</a:t>
            </a:fld>
            <a:endParaRPr lang="en-US" dirty="0"/>
          </a:p>
        </p:txBody>
      </p:sp>
    </p:spTree>
    <p:extLst>
      <p:ext uri="{BB962C8B-B14F-4D97-AF65-F5344CB8AC3E}">
        <p14:creationId xmlns:p14="http://schemas.microsoft.com/office/powerpoint/2010/main" val="1215070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F5E9F-644F-4830-B46F-9F0C9DB98FF0}" type="slidenum">
              <a:rPr lang="en-US" smtClean="0"/>
              <a:t>6</a:t>
            </a:fld>
            <a:endParaRPr lang="en-US" dirty="0"/>
          </a:p>
        </p:txBody>
      </p:sp>
    </p:spTree>
    <p:extLst>
      <p:ext uri="{BB962C8B-B14F-4D97-AF65-F5344CB8AC3E}">
        <p14:creationId xmlns:p14="http://schemas.microsoft.com/office/powerpoint/2010/main" val="25899866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you</a:t>
            </a:r>
            <a:r>
              <a:rPr lang="en-US" baseline="0" dirty="0"/>
              <a:t> can enter an OA or PO into the web portal you must have an EASE ID and password with proper authorization. You can contact the AASIS help desk for that authorization</a:t>
            </a:r>
          </a:p>
          <a:p>
            <a:endParaRPr lang="en-US" baseline="0" dirty="0"/>
          </a:p>
          <a:p>
            <a:r>
              <a:rPr lang="en-US" dirty="0"/>
              <a:t>An </a:t>
            </a:r>
            <a:r>
              <a:rPr lang="en-US" baseline="0" dirty="0"/>
              <a:t>outline agreement or PO must be created before you can enter contract into web portal. After you chosen the Total Projected Cost category you can enter your document number. Most of the information in AASIS will auto populate  into the web portal. It is important your information in AASIS is correct. If there is an error on your form and AASIS  you will have to resubmit the contract in the web portal. </a:t>
            </a:r>
          </a:p>
          <a:p>
            <a:endParaRPr lang="en-US" baseline="0" dirty="0"/>
          </a:p>
          <a:p>
            <a:endParaRPr lang="en-US" baseline="0" dirty="0"/>
          </a:p>
          <a:p>
            <a:r>
              <a:rPr lang="en-US" baseline="0" dirty="0"/>
              <a:t>To review a contract that has been submitted into the portal you can choose the Reporting link . The Reporting link is only for reviewing information submitted into the portal you can Not create a submission through this link. </a:t>
            </a:r>
          </a:p>
          <a:p>
            <a:r>
              <a:rPr lang="en-US" baseline="0" dirty="0"/>
              <a:t> </a:t>
            </a:r>
            <a:endParaRPr lang="en-US" dirty="0"/>
          </a:p>
        </p:txBody>
      </p:sp>
      <p:sp>
        <p:nvSpPr>
          <p:cNvPr id="4" name="Slide Number Placeholder 3"/>
          <p:cNvSpPr>
            <a:spLocks noGrp="1"/>
          </p:cNvSpPr>
          <p:nvPr>
            <p:ph type="sldNum" sz="quarter" idx="10"/>
          </p:nvPr>
        </p:nvSpPr>
        <p:spPr/>
        <p:txBody>
          <a:bodyPr/>
          <a:lstStyle/>
          <a:p>
            <a:fld id="{CD0F5E9F-644F-4830-B46F-9F0C9DB98FF0}" type="slidenum">
              <a:rPr lang="en-US" smtClean="0"/>
              <a:t>47</a:t>
            </a:fld>
            <a:endParaRPr lang="en-US" dirty="0"/>
          </a:p>
        </p:txBody>
      </p:sp>
    </p:spTree>
    <p:extLst>
      <p:ext uri="{BB962C8B-B14F-4D97-AF65-F5344CB8AC3E}">
        <p14:creationId xmlns:p14="http://schemas.microsoft.com/office/powerpoint/2010/main" val="8306735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78DFCB-A200-4069-8D7D-0567D79E7822}" type="slidenum">
              <a:rPr lang="en-US" smtClean="0"/>
              <a:t>52</a:t>
            </a:fld>
            <a:endParaRPr lang="en-US"/>
          </a:p>
        </p:txBody>
      </p:sp>
    </p:spTree>
    <p:extLst>
      <p:ext uri="{BB962C8B-B14F-4D97-AF65-F5344CB8AC3E}">
        <p14:creationId xmlns:p14="http://schemas.microsoft.com/office/powerpoint/2010/main" val="12713980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78DFCB-A200-4069-8D7D-0567D79E7822}" type="slidenum">
              <a:rPr lang="en-US" smtClean="0"/>
              <a:t>53</a:t>
            </a:fld>
            <a:endParaRPr lang="en-US"/>
          </a:p>
        </p:txBody>
      </p:sp>
    </p:spTree>
    <p:extLst>
      <p:ext uri="{BB962C8B-B14F-4D97-AF65-F5344CB8AC3E}">
        <p14:creationId xmlns:p14="http://schemas.microsoft.com/office/powerpoint/2010/main" val="41161946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reporting complete the following: </a:t>
            </a:r>
          </a:p>
          <a:p>
            <a:r>
              <a:rPr lang="en-US" dirty="0"/>
              <a:t>Total Projected Cost: Amount 25K to less than 350K</a:t>
            </a:r>
          </a:p>
          <a:p>
            <a:r>
              <a:rPr lang="en-US" dirty="0"/>
              <a:t>Annual Contract Amount: Enter the annual contract amount (this should be less than $50,000)</a:t>
            </a:r>
          </a:p>
          <a:p>
            <a:r>
              <a:rPr lang="en-US" dirty="0"/>
              <a:t>Document Number: Enter the contract number</a:t>
            </a:r>
          </a:p>
          <a:p>
            <a:r>
              <a:rPr lang="en-US" dirty="0"/>
              <a:t>Agency: Select the agency # and name from the drop down</a:t>
            </a:r>
          </a:p>
          <a:p>
            <a:r>
              <a:rPr lang="en-US" dirty="0"/>
              <a:t>Is this an Amendment: For an original contract, select NO. If the entry is an amendment, entry fields will slightly differ</a:t>
            </a:r>
          </a:p>
        </p:txBody>
      </p:sp>
      <p:sp>
        <p:nvSpPr>
          <p:cNvPr id="4" name="Slide Number Placeholder 3"/>
          <p:cNvSpPr>
            <a:spLocks noGrp="1"/>
          </p:cNvSpPr>
          <p:nvPr>
            <p:ph type="sldNum" sz="quarter" idx="5"/>
          </p:nvPr>
        </p:nvSpPr>
        <p:spPr/>
        <p:txBody>
          <a:bodyPr/>
          <a:lstStyle/>
          <a:p>
            <a:fld id="{CD0F5E9F-644F-4830-B46F-9F0C9DB98FF0}" type="slidenum">
              <a:rPr lang="en-US" smtClean="0"/>
              <a:t>54</a:t>
            </a:fld>
            <a:endParaRPr lang="en-US" dirty="0"/>
          </a:p>
        </p:txBody>
      </p:sp>
    </p:spTree>
    <p:extLst>
      <p:ext uri="{BB962C8B-B14F-4D97-AF65-F5344CB8AC3E}">
        <p14:creationId xmlns:p14="http://schemas.microsoft.com/office/powerpoint/2010/main" val="25722070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0F5E9F-644F-4830-B46F-9F0C9DB98FF0}" type="slidenum">
              <a:rPr lang="en-US" smtClean="0"/>
              <a:t>55</a:t>
            </a:fld>
            <a:endParaRPr lang="en-US" dirty="0"/>
          </a:p>
        </p:txBody>
      </p:sp>
    </p:spTree>
    <p:extLst>
      <p:ext uri="{BB962C8B-B14F-4D97-AF65-F5344CB8AC3E}">
        <p14:creationId xmlns:p14="http://schemas.microsoft.com/office/powerpoint/2010/main" val="21588074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3-way match applies the AASIS users. AASIS, documentation, and portal entry must all match. </a:t>
            </a:r>
          </a:p>
        </p:txBody>
      </p:sp>
      <p:sp>
        <p:nvSpPr>
          <p:cNvPr id="4" name="Slide Number Placeholder 3"/>
          <p:cNvSpPr>
            <a:spLocks noGrp="1"/>
          </p:cNvSpPr>
          <p:nvPr>
            <p:ph type="sldNum" sz="quarter" idx="10"/>
          </p:nvPr>
        </p:nvSpPr>
        <p:spPr/>
        <p:txBody>
          <a:bodyPr/>
          <a:lstStyle/>
          <a:p>
            <a:fld id="{CD0F5E9F-644F-4830-B46F-9F0C9DB98FF0}" type="slidenum">
              <a:rPr lang="en-US" smtClean="0"/>
              <a:t>56</a:t>
            </a:fld>
            <a:endParaRPr lang="en-US" dirty="0"/>
          </a:p>
        </p:txBody>
      </p:sp>
    </p:spTree>
    <p:extLst>
      <p:ext uri="{BB962C8B-B14F-4D97-AF65-F5344CB8AC3E}">
        <p14:creationId xmlns:p14="http://schemas.microsoft.com/office/powerpoint/2010/main" val="10387850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Scope (Update)</a:t>
            </a:r>
          </a:p>
        </p:txBody>
      </p:sp>
      <p:sp>
        <p:nvSpPr>
          <p:cNvPr id="4" name="Slide Number Placeholder 3"/>
          <p:cNvSpPr>
            <a:spLocks noGrp="1"/>
          </p:cNvSpPr>
          <p:nvPr>
            <p:ph type="sldNum" sz="quarter" idx="5"/>
          </p:nvPr>
        </p:nvSpPr>
        <p:spPr/>
        <p:txBody>
          <a:bodyPr/>
          <a:lstStyle/>
          <a:p>
            <a:fld id="{CD0F5E9F-644F-4830-B46F-9F0C9DB98FF0}" type="slidenum">
              <a:rPr lang="en-US" smtClean="0"/>
              <a:t>57</a:t>
            </a:fld>
            <a:endParaRPr lang="en-US" dirty="0"/>
          </a:p>
        </p:txBody>
      </p:sp>
    </p:spTree>
    <p:extLst>
      <p:ext uri="{BB962C8B-B14F-4D97-AF65-F5344CB8AC3E}">
        <p14:creationId xmlns:p14="http://schemas.microsoft.com/office/powerpoint/2010/main" val="21975911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0F5E9F-644F-4830-B46F-9F0C9DB98FF0}" type="slidenum">
              <a:rPr lang="en-US" smtClean="0"/>
              <a:t>58</a:t>
            </a:fld>
            <a:endParaRPr lang="en-US" dirty="0"/>
          </a:p>
        </p:txBody>
      </p:sp>
    </p:spTree>
    <p:extLst>
      <p:ext uri="{BB962C8B-B14F-4D97-AF65-F5344CB8AC3E}">
        <p14:creationId xmlns:p14="http://schemas.microsoft.com/office/powerpoint/2010/main" val="18065517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Scope (Update)</a:t>
            </a:r>
          </a:p>
        </p:txBody>
      </p:sp>
      <p:sp>
        <p:nvSpPr>
          <p:cNvPr id="4" name="Slide Number Placeholder 3"/>
          <p:cNvSpPr>
            <a:spLocks noGrp="1"/>
          </p:cNvSpPr>
          <p:nvPr>
            <p:ph type="sldNum" sz="quarter" idx="5"/>
          </p:nvPr>
        </p:nvSpPr>
        <p:spPr/>
        <p:txBody>
          <a:bodyPr/>
          <a:lstStyle/>
          <a:p>
            <a:fld id="{CD0F5E9F-644F-4830-B46F-9F0C9DB98FF0}" type="slidenum">
              <a:rPr lang="en-US" smtClean="0"/>
              <a:t>59</a:t>
            </a:fld>
            <a:endParaRPr lang="en-US" dirty="0"/>
          </a:p>
        </p:txBody>
      </p:sp>
    </p:spTree>
    <p:extLst>
      <p:ext uri="{BB962C8B-B14F-4D97-AF65-F5344CB8AC3E}">
        <p14:creationId xmlns:p14="http://schemas.microsoft.com/office/powerpoint/2010/main" val="38961174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0F5E9F-644F-4830-B46F-9F0C9DB98FF0}" type="slidenum">
              <a:rPr lang="en-US" smtClean="0"/>
              <a:t>60</a:t>
            </a:fld>
            <a:endParaRPr lang="en-US" dirty="0"/>
          </a:p>
        </p:txBody>
      </p:sp>
    </p:spTree>
    <p:extLst>
      <p:ext uri="{BB962C8B-B14F-4D97-AF65-F5344CB8AC3E}">
        <p14:creationId xmlns:p14="http://schemas.microsoft.com/office/powerpoint/2010/main" val="1093638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018">
              <a:defRPr/>
            </a:pPr>
            <a:r>
              <a:rPr lang="en-US" dirty="0"/>
              <a:t>When creating an OA you should reference </a:t>
            </a:r>
            <a:r>
              <a:rPr lang="en-US" baseline="0" dirty="0"/>
              <a:t>your approved PR this will allow the information on the PR to transfer over to the outline agreement.   For TGS OA’s use the agreement type NV and for Prof. Svc. OA  use the agreement type PV. AASIS transactions do not apply to Colleges and Universities </a:t>
            </a:r>
          </a:p>
          <a:p>
            <a:pPr defTabSz="923018">
              <a:defRPr/>
            </a:pPr>
            <a:endParaRPr lang="en-US" baseline="0" dirty="0"/>
          </a:p>
          <a:p>
            <a:pPr defTabSz="923018">
              <a:defRPr/>
            </a:pPr>
            <a:r>
              <a:rPr lang="en-US" baseline="0" dirty="0"/>
              <a:t> </a:t>
            </a:r>
            <a:endParaRPr lang="en-US" dirty="0"/>
          </a:p>
        </p:txBody>
      </p:sp>
      <p:sp>
        <p:nvSpPr>
          <p:cNvPr id="4" name="Slide Number Placeholder 3"/>
          <p:cNvSpPr>
            <a:spLocks noGrp="1"/>
          </p:cNvSpPr>
          <p:nvPr>
            <p:ph type="sldNum" sz="quarter" idx="10"/>
          </p:nvPr>
        </p:nvSpPr>
        <p:spPr/>
        <p:txBody>
          <a:bodyPr/>
          <a:lstStyle/>
          <a:p>
            <a:fld id="{CD0F5E9F-644F-4830-B46F-9F0C9DB98FF0}" type="slidenum">
              <a:rPr lang="en-US" smtClean="0"/>
              <a:t>7</a:t>
            </a:fld>
            <a:endParaRPr lang="en-US" dirty="0"/>
          </a:p>
        </p:txBody>
      </p:sp>
    </p:spTree>
    <p:extLst>
      <p:ext uri="{BB962C8B-B14F-4D97-AF65-F5344CB8AC3E}">
        <p14:creationId xmlns:p14="http://schemas.microsoft.com/office/powerpoint/2010/main" val="7993696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CD0F5E9F-644F-4830-B46F-9F0C9DB98FF0}" type="slidenum">
              <a:rPr lang="en-US" smtClean="0"/>
              <a:t>62</a:t>
            </a:fld>
            <a:endParaRPr lang="en-US" dirty="0"/>
          </a:p>
        </p:txBody>
      </p:sp>
    </p:spTree>
    <p:extLst>
      <p:ext uri="{BB962C8B-B14F-4D97-AF65-F5344CB8AC3E}">
        <p14:creationId xmlns:p14="http://schemas.microsoft.com/office/powerpoint/2010/main" val="38683410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PCS/TGS Report is for informational purposes. It is a display of contracts submitted in the portal. The video shows how to display all contracts submitted for an agency. There are multiple ways to generate a report depending on what you are looking for. </a:t>
            </a:r>
          </a:p>
        </p:txBody>
      </p:sp>
      <p:sp>
        <p:nvSpPr>
          <p:cNvPr id="4" name="Slide Number Placeholder 3"/>
          <p:cNvSpPr>
            <a:spLocks noGrp="1"/>
          </p:cNvSpPr>
          <p:nvPr>
            <p:ph type="sldNum" sz="quarter" idx="5"/>
          </p:nvPr>
        </p:nvSpPr>
        <p:spPr/>
        <p:txBody>
          <a:bodyPr/>
          <a:lstStyle/>
          <a:p>
            <a:fld id="{CD0F5E9F-644F-4830-B46F-9F0C9DB98FF0}" type="slidenum">
              <a:rPr lang="en-US" smtClean="0"/>
              <a:t>63</a:t>
            </a:fld>
            <a:endParaRPr lang="en-US" dirty="0"/>
          </a:p>
        </p:txBody>
      </p:sp>
    </p:spTree>
    <p:extLst>
      <p:ext uri="{BB962C8B-B14F-4D97-AF65-F5344CB8AC3E}">
        <p14:creationId xmlns:p14="http://schemas.microsoft.com/office/powerpoint/2010/main" val="9387601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78DFCB-A200-4069-8D7D-0567D79E7822}" type="slidenum">
              <a:rPr lang="en-US" smtClean="0"/>
              <a:t>64</a:t>
            </a:fld>
            <a:endParaRPr lang="en-US"/>
          </a:p>
        </p:txBody>
      </p:sp>
    </p:spTree>
    <p:extLst>
      <p:ext uri="{BB962C8B-B14F-4D97-AF65-F5344CB8AC3E}">
        <p14:creationId xmlns:p14="http://schemas.microsoft.com/office/powerpoint/2010/main" val="2316938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018">
              <a:defRPr/>
            </a:pPr>
            <a:endParaRPr lang="en-US" baseline="0" dirty="0"/>
          </a:p>
          <a:p>
            <a:pPr defTabSz="923018">
              <a:defRPr/>
            </a:pPr>
            <a:r>
              <a:rPr lang="en-US" baseline="0" dirty="0"/>
              <a:t> </a:t>
            </a:r>
            <a:endParaRPr lang="en-US" dirty="0"/>
          </a:p>
        </p:txBody>
      </p:sp>
      <p:sp>
        <p:nvSpPr>
          <p:cNvPr id="4" name="Slide Number Placeholder 3"/>
          <p:cNvSpPr>
            <a:spLocks noGrp="1"/>
          </p:cNvSpPr>
          <p:nvPr>
            <p:ph type="sldNum" sz="quarter" idx="10"/>
          </p:nvPr>
        </p:nvSpPr>
        <p:spPr/>
        <p:txBody>
          <a:bodyPr/>
          <a:lstStyle/>
          <a:p>
            <a:fld id="{CD0F5E9F-644F-4830-B46F-9F0C9DB98FF0}" type="slidenum">
              <a:rPr lang="en-US" smtClean="0"/>
              <a:t>8</a:t>
            </a:fld>
            <a:endParaRPr lang="en-US" dirty="0"/>
          </a:p>
        </p:txBody>
      </p:sp>
    </p:spTree>
    <p:extLst>
      <p:ext uri="{BB962C8B-B14F-4D97-AF65-F5344CB8AC3E}">
        <p14:creationId xmlns:p14="http://schemas.microsoft.com/office/powerpoint/2010/main" val="1419055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0F5E9F-644F-4830-B46F-9F0C9DB98FF0}" type="slidenum">
              <a:rPr lang="en-US" smtClean="0"/>
              <a:t>9</a:t>
            </a:fld>
            <a:endParaRPr lang="en-US" dirty="0"/>
          </a:p>
        </p:txBody>
      </p:sp>
    </p:spTree>
    <p:extLst>
      <p:ext uri="{BB962C8B-B14F-4D97-AF65-F5344CB8AC3E}">
        <p14:creationId xmlns:p14="http://schemas.microsoft.com/office/powerpoint/2010/main" val="832619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018">
              <a:defRPr/>
            </a:pPr>
            <a:r>
              <a:rPr lang="en-US" baseline="0" dirty="0"/>
              <a:t> </a:t>
            </a:r>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CD0F5E9F-644F-4830-B46F-9F0C9DB98FF0}" type="slidenum">
              <a:rPr lang="en-US" smtClean="0"/>
              <a:t>10</a:t>
            </a:fld>
            <a:endParaRPr lang="en-US" dirty="0"/>
          </a:p>
        </p:txBody>
      </p:sp>
    </p:spTree>
    <p:extLst>
      <p:ext uri="{BB962C8B-B14F-4D97-AF65-F5344CB8AC3E}">
        <p14:creationId xmlns:p14="http://schemas.microsoft.com/office/powerpoint/2010/main" val="3372771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0F5E9F-644F-4830-B46F-9F0C9DB98FF0}" type="slidenum">
              <a:rPr lang="en-US" smtClean="0"/>
              <a:t>11</a:t>
            </a:fld>
            <a:endParaRPr lang="en-US" dirty="0"/>
          </a:p>
        </p:txBody>
      </p:sp>
    </p:spTree>
    <p:extLst>
      <p:ext uri="{BB962C8B-B14F-4D97-AF65-F5344CB8AC3E}">
        <p14:creationId xmlns:p14="http://schemas.microsoft.com/office/powerpoint/2010/main" val="944089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0F5E9F-644F-4830-B46F-9F0C9DB98FF0}" type="slidenum">
              <a:rPr lang="en-US" smtClean="0"/>
              <a:t>12</a:t>
            </a:fld>
            <a:endParaRPr lang="en-US" dirty="0"/>
          </a:p>
        </p:txBody>
      </p:sp>
    </p:spTree>
    <p:extLst>
      <p:ext uri="{BB962C8B-B14F-4D97-AF65-F5344CB8AC3E}">
        <p14:creationId xmlns:p14="http://schemas.microsoft.com/office/powerpoint/2010/main" val="1782755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1/23/2023</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1/23/2023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1/23/2023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1/23/2023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1/23/2023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hyperlink" Target="https://creativecommons.org/licenses/by-nc/3.0/"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s://pngimg.com/download/11618" TargetMode="External"/><Relationship Id="rId5" Type="http://schemas.openxmlformats.org/officeDocument/2006/relationships/image" Target="../media/image10.png"/><Relationship Id="rId4" Type="http://schemas.openxmlformats.org/officeDocument/2006/relationships/hyperlink" Target="http://melvinbray.com" TargetMode="External"/></Relationships>
</file>

<file path=ppt/slides/_rels/slide21.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hyperlink" Target="http://gadgetsin.com/the-portal-inspired-poster-set.htm"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mailto:aasissecurity@dfa.arkansas.gov"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hyperlink" Target="https://www.transform.ar.gov/procurement/agencies/services/"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33.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34.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2.png"/><Relationship Id="rId5" Type="http://schemas.openxmlformats.org/officeDocument/2006/relationships/image" Target="../media/image35.png"/><Relationship Id="rId4" Type="http://schemas.openxmlformats.org/officeDocument/2006/relationships/notesSlide" Target="../notesSlides/notesSlide37.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201037825.wikispaces.com/**Which+Tools+can+I+use+for+the+foundation+Phase%3F**" TargetMode="Externa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5.png"/><Relationship Id="rId5" Type="http://schemas.openxmlformats.org/officeDocument/2006/relationships/image" Target="../media/image35.png"/><Relationship Id="rId4" Type="http://schemas.openxmlformats.org/officeDocument/2006/relationships/notesSlide" Target="../notesSlides/notesSlide3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5.png"/><Relationship Id="rId5" Type="http://schemas.openxmlformats.org/officeDocument/2006/relationships/image" Target="../media/image46.png"/><Relationship Id="rId4" Type="http://schemas.openxmlformats.org/officeDocument/2006/relationships/notesSlide" Target="../notesSlides/notesSlide4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9D7DC-3734-4092-96A1-7A3B3F3A7271}"/>
              </a:ext>
            </a:extLst>
          </p:cNvPr>
          <p:cNvSpPr>
            <a:spLocks noGrp="1"/>
          </p:cNvSpPr>
          <p:nvPr>
            <p:ph type="ctrTitle"/>
          </p:nvPr>
        </p:nvSpPr>
        <p:spPr>
          <a:xfrm>
            <a:off x="599225" y="1150705"/>
            <a:ext cx="10993549" cy="962545"/>
          </a:xfrm>
        </p:spPr>
        <p:txBody>
          <a:bodyPr>
            <a:normAutofit/>
          </a:bodyPr>
          <a:lstStyle/>
          <a:p>
            <a:pPr algn="ctr"/>
            <a:r>
              <a:rPr lang="en-US" sz="4800" b="1" dirty="0"/>
              <a:t>PCS &amp; TGS OVERVIEW</a:t>
            </a:r>
          </a:p>
        </p:txBody>
      </p:sp>
    </p:spTree>
    <p:extLst>
      <p:ext uri="{BB962C8B-B14F-4D97-AF65-F5344CB8AC3E}">
        <p14:creationId xmlns:p14="http://schemas.microsoft.com/office/powerpoint/2010/main" val="1810309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F4CCEC-CEE2-4041-98D7-C30890B521F4}"/>
              </a:ext>
            </a:extLst>
          </p:cNvPr>
          <p:cNvSpPr txBox="1"/>
          <p:nvPr/>
        </p:nvSpPr>
        <p:spPr>
          <a:xfrm>
            <a:off x="667807" y="4182204"/>
            <a:ext cx="11049272" cy="2339102"/>
          </a:xfrm>
          <a:prstGeom prst="rect">
            <a:avLst/>
          </a:prstGeom>
          <a:noFill/>
        </p:spPr>
        <p:txBody>
          <a:bodyPr wrap="square" rtlCol="0">
            <a:spAutoFit/>
          </a:bodyPr>
          <a:lstStyle/>
          <a:p>
            <a:r>
              <a:rPr lang="en-US" sz="2000" b="1" u="sng" dirty="0"/>
              <a:t>Line items should match service type</a:t>
            </a:r>
            <a:r>
              <a:rPr lang="en-US" sz="2000" b="1" dirty="0"/>
              <a:t>:</a:t>
            </a:r>
          </a:p>
          <a:p>
            <a:endParaRPr lang="en-US" dirty="0"/>
          </a:p>
          <a:p>
            <a:r>
              <a:rPr lang="en-US" b="1" dirty="0"/>
              <a:t>Examples: </a:t>
            </a:r>
          </a:p>
          <a:p>
            <a:r>
              <a:rPr lang="en-US" b="1" dirty="0"/>
              <a:t>PCS = PRO SERVICE </a:t>
            </a:r>
          </a:p>
          <a:p>
            <a:r>
              <a:rPr lang="en-US" b="1" dirty="0"/>
              <a:t>TGS = TECH SERVICE</a:t>
            </a:r>
          </a:p>
          <a:p>
            <a:endParaRPr lang="en-US" dirty="0"/>
          </a:p>
          <a:p>
            <a:r>
              <a:rPr lang="en-US" b="1" baseline="0" dirty="0"/>
              <a:t>Once the OA is created, y</a:t>
            </a:r>
            <a:r>
              <a:rPr lang="en-US" b="1" dirty="0"/>
              <a:t>ou will receive a 46000 number.  Your total projected cost (TPC) AND the annual contract amount will determine if the contract should be reported or reviewed.</a:t>
            </a:r>
          </a:p>
        </p:txBody>
      </p:sp>
      <p:pic>
        <p:nvPicPr>
          <p:cNvPr id="15" name="Picture 14">
            <a:extLst>
              <a:ext uri="{FF2B5EF4-FFF2-40B4-BE49-F238E27FC236}">
                <a16:creationId xmlns:a16="http://schemas.microsoft.com/office/drawing/2014/main" id="{649D62B3-6F4F-4793-B86D-DAAEEFBFFD8A}"/>
              </a:ext>
            </a:extLst>
          </p:cNvPr>
          <p:cNvPicPr>
            <a:picLocks noChangeAspect="1"/>
          </p:cNvPicPr>
          <p:nvPr/>
        </p:nvPicPr>
        <p:blipFill>
          <a:blip r:embed="rId3"/>
          <a:stretch>
            <a:fillRect/>
          </a:stretch>
        </p:blipFill>
        <p:spPr>
          <a:xfrm>
            <a:off x="667807" y="1937442"/>
            <a:ext cx="10487025" cy="2072951"/>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4B4C6D97-EC1C-489E-87C5-36EC31802A21}"/>
              </a:ext>
            </a:extLst>
          </p:cNvPr>
          <p:cNvSpPr txBox="1"/>
          <p:nvPr/>
        </p:nvSpPr>
        <p:spPr>
          <a:xfrm>
            <a:off x="1164404" y="904126"/>
            <a:ext cx="9863191"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Gill Sans MT" panose="020B0502020104020203"/>
                <a:ea typeface="+mn-ea"/>
                <a:cs typeface="+mn-cs"/>
              </a:rPr>
              <a:t>SUBMISSION INTO AASIS (continued)</a:t>
            </a:r>
          </a:p>
        </p:txBody>
      </p:sp>
    </p:spTree>
    <p:extLst>
      <p:ext uri="{BB962C8B-B14F-4D97-AF65-F5344CB8AC3E}">
        <p14:creationId xmlns:p14="http://schemas.microsoft.com/office/powerpoint/2010/main" val="2002668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E9883C-8FD2-4F71-9BF0-1E8AF30D1355}"/>
              </a:ext>
            </a:extLst>
          </p:cNvPr>
          <p:cNvSpPr txBox="1"/>
          <p:nvPr/>
        </p:nvSpPr>
        <p:spPr>
          <a:xfrm>
            <a:off x="7030581" y="664889"/>
            <a:ext cx="4618211" cy="6494085"/>
          </a:xfrm>
          <a:prstGeom prst="rect">
            <a:avLst/>
          </a:prstGeom>
          <a:noFill/>
        </p:spPr>
        <p:txBody>
          <a:bodyPr wrap="square" rtlCol="0">
            <a:spAutoFit/>
          </a:bodyPr>
          <a:lstStyle/>
          <a:p>
            <a:r>
              <a:rPr lang="en-US" sz="1600" b="1" dirty="0"/>
              <a:t>Create attachment including all documents required for submission as a single PDF using the following naming convention: </a:t>
            </a:r>
          </a:p>
          <a:p>
            <a:endParaRPr lang="en-US" sz="1600" b="1" dirty="0"/>
          </a:p>
          <a:p>
            <a:r>
              <a:rPr lang="en-US" sz="1600" b="1" dirty="0"/>
              <a:t>Four (4) digit agency number/business area_Contract Number_Document Identifier </a:t>
            </a:r>
          </a:p>
          <a:p>
            <a:endParaRPr lang="en-US" sz="1600" b="1" dirty="0"/>
          </a:p>
          <a:p>
            <a:r>
              <a:rPr lang="en-US" sz="1600" b="1" dirty="0"/>
              <a:t>Example: </a:t>
            </a:r>
          </a:p>
          <a:p>
            <a:r>
              <a:rPr lang="en-US" sz="1600" b="1" dirty="0"/>
              <a:t>0710_4600041898_OR</a:t>
            </a:r>
          </a:p>
          <a:p>
            <a:r>
              <a:rPr lang="en-US" sz="1600" b="1" dirty="0"/>
              <a:t>0710_4600041898_A1</a:t>
            </a:r>
          </a:p>
          <a:p>
            <a:endParaRPr lang="en-US" sz="1600" b="1" dirty="0"/>
          </a:p>
          <a:p>
            <a:r>
              <a:rPr lang="en-US" sz="1600" b="1" dirty="0"/>
              <a:t>Changes to the attachment can only be made by the creator if there are no releases. </a:t>
            </a:r>
          </a:p>
          <a:p>
            <a:endParaRPr lang="en-US" sz="1600" b="1" dirty="0"/>
          </a:p>
          <a:p>
            <a:r>
              <a:rPr lang="en-US" sz="1600" b="1" dirty="0"/>
              <a:t>If an attachment cannot be deleted, upload a new attachment using the file naming convention_Revised</a:t>
            </a:r>
          </a:p>
          <a:p>
            <a:endParaRPr lang="en-US" sz="1600" b="1" dirty="0"/>
          </a:p>
          <a:p>
            <a:r>
              <a:rPr lang="en-US" sz="1600" b="1" dirty="0"/>
              <a:t>Example: </a:t>
            </a:r>
          </a:p>
          <a:p>
            <a:r>
              <a:rPr lang="en-US" sz="1600" b="1" dirty="0"/>
              <a:t>0710_4600041898_OR Revised</a:t>
            </a:r>
          </a:p>
          <a:p>
            <a:endParaRPr lang="en-US" sz="1600" b="1" dirty="0"/>
          </a:p>
          <a:p>
            <a:r>
              <a:rPr lang="en-US" sz="1600" b="1" u="sng" dirty="0"/>
              <a:t>Before you enter your information into the Service portal you will need to make sure AASIS match the information on the form</a:t>
            </a:r>
            <a:r>
              <a:rPr lang="en-US" sz="1600" u="sng" dirty="0"/>
              <a:t>. </a:t>
            </a:r>
          </a:p>
          <a:p>
            <a:endParaRPr lang="en-US" sz="1600" dirty="0"/>
          </a:p>
          <a:p>
            <a:endParaRPr lang="en-US" sz="1600" dirty="0"/>
          </a:p>
        </p:txBody>
      </p:sp>
      <p:pic>
        <p:nvPicPr>
          <p:cNvPr id="5" name="Picture 4">
            <a:extLst>
              <a:ext uri="{FF2B5EF4-FFF2-40B4-BE49-F238E27FC236}">
                <a16:creationId xmlns:a16="http://schemas.microsoft.com/office/drawing/2014/main" id="{2C0161AD-9C66-4BAE-8363-1DE08703940A}"/>
              </a:ext>
            </a:extLst>
          </p:cNvPr>
          <p:cNvPicPr>
            <a:picLocks noChangeAspect="1"/>
          </p:cNvPicPr>
          <p:nvPr/>
        </p:nvPicPr>
        <p:blipFill>
          <a:blip r:embed="rId3"/>
          <a:stretch>
            <a:fillRect/>
          </a:stretch>
        </p:blipFill>
        <p:spPr>
          <a:xfrm>
            <a:off x="543208" y="869428"/>
            <a:ext cx="5873914" cy="5382933"/>
          </a:xfrm>
          <a:prstGeom prst="rect">
            <a:avLst/>
          </a:prstGeom>
        </p:spPr>
      </p:pic>
    </p:spTree>
    <p:extLst>
      <p:ext uri="{BB962C8B-B14F-4D97-AF65-F5344CB8AC3E}">
        <p14:creationId xmlns:p14="http://schemas.microsoft.com/office/powerpoint/2010/main" val="3964619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D1A6738-8609-493E-9B9B-B2B64F3B8CC6}"/>
              </a:ext>
            </a:extLst>
          </p:cNvPr>
          <p:cNvSpPr txBox="1"/>
          <p:nvPr/>
        </p:nvSpPr>
        <p:spPr>
          <a:xfrm>
            <a:off x="421240" y="1511256"/>
            <a:ext cx="3600149" cy="3416320"/>
          </a:xfrm>
          <a:prstGeom prst="rect">
            <a:avLst/>
          </a:prstGeom>
          <a:noFill/>
        </p:spPr>
        <p:txBody>
          <a:bodyPr wrap="square" rtlCol="0">
            <a:spAutoFit/>
          </a:bodyPr>
          <a:lstStyle/>
          <a:p>
            <a:r>
              <a:rPr lang="en-US" sz="2400" b="1" u="sng" dirty="0"/>
              <a:t>Check Release Strategy</a:t>
            </a:r>
          </a:p>
          <a:p>
            <a:endParaRPr lang="en-US" dirty="0"/>
          </a:p>
          <a:p>
            <a:pPr marL="285750" indent="-285750">
              <a:buFont typeface="Arial" panose="020B0604020202020204" pitchFamily="34" charset="0"/>
              <a:buChar char="•"/>
            </a:pPr>
            <a:r>
              <a:rPr lang="en-US" sz="2000" b="1" dirty="0"/>
              <a:t>If the Release ID shows “Blocked” the contract still requires releases.</a:t>
            </a:r>
          </a:p>
          <a:p>
            <a:endParaRPr lang="en-US" b="1" dirty="0"/>
          </a:p>
          <a:p>
            <a:endParaRPr lang="en-US" b="1" dirty="0"/>
          </a:p>
          <a:p>
            <a:pPr marL="285750" indent="-285750">
              <a:buFont typeface="Arial" panose="020B0604020202020204" pitchFamily="34" charset="0"/>
              <a:buChar char="•"/>
            </a:pPr>
            <a:r>
              <a:rPr lang="en-US" sz="2000" b="1" dirty="0"/>
              <a:t>If the Release ID shows “Released” the contract is approved.</a:t>
            </a:r>
          </a:p>
          <a:p>
            <a:endParaRPr lang="en-US" dirty="0"/>
          </a:p>
        </p:txBody>
      </p:sp>
      <p:pic>
        <p:nvPicPr>
          <p:cNvPr id="11" name="Picture 10">
            <a:extLst>
              <a:ext uri="{FF2B5EF4-FFF2-40B4-BE49-F238E27FC236}">
                <a16:creationId xmlns:a16="http://schemas.microsoft.com/office/drawing/2014/main" id="{EEEBC829-31B0-46E9-9133-AA2CFEE69125}"/>
              </a:ext>
            </a:extLst>
          </p:cNvPr>
          <p:cNvPicPr>
            <a:picLocks noChangeAspect="1"/>
          </p:cNvPicPr>
          <p:nvPr/>
        </p:nvPicPr>
        <p:blipFill>
          <a:blip r:embed="rId3"/>
          <a:stretch>
            <a:fillRect/>
          </a:stretch>
        </p:blipFill>
        <p:spPr>
          <a:xfrm>
            <a:off x="4797283" y="1077362"/>
            <a:ext cx="5512997" cy="5482926"/>
          </a:xfrm>
          <a:prstGeom prst="rect">
            <a:avLst/>
          </a:prstGeom>
        </p:spPr>
      </p:pic>
    </p:spTree>
    <p:extLst>
      <p:ext uri="{BB962C8B-B14F-4D97-AF65-F5344CB8AC3E}">
        <p14:creationId xmlns:p14="http://schemas.microsoft.com/office/powerpoint/2010/main" val="920597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973" y="863030"/>
            <a:ext cx="10311911" cy="646793"/>
          </a:xfrm>
        </p:spPr>
        <p:txBody>
          <a:bodyPr>
            <a:noAutofit/>
          </a:bodyPr>
          <a:lstStyle/>
          <a:p>
            <a:pPr algn="ctr"/>
            <a:r>
              <a:rPr lang="en-US" sz="4400" b="1" dirty="0">
                <a:latin typeface="+mn-lt"/>
              </a:rPr>
              <a:t>Reporting Categories</a:t>
            </a:r>
          </a:p>
        </p:txBody>
      </p:sp>
      <p:sp>
        <p:nvSpPr>
          <p:cNvPr id="7" name="TextBox 6">
            <a:extLst>
              <a:ext uri="{FF2B5EF4-FFF2-40B4-BE49-F238E27FC236}">
                <a16:creationId xmlns:a16="http://schemas.microsoft.com/office/drawing/2014/main" id="{15075E30-9ADA-450C-BAC4-3983528F751A}"/>
              </a:ext>
            </a:extLst>
          </p:cNvPr>
          <p:cNvSpPr txBox="1"/>
          <p:nvPr/>
        </p:nvSpPr>
        <p:spPr>
          <a:xfrm>
            <a:off x="5997928" y="2227357"/>
            <a:ext cx="5750750" cy="4062651"/>
          </a:xfrm>
          <a:prstGeom prst="rect">
            <a:avLst/>
          </a:prstGeom>
          <a:noFill/>
        </p:spPr>
        <p:txBody>
          <a:bodyPr wrap="square" rtlCol="0">
            <a:spAutoFit/>
          </a:bodyPr>
          <a:lstStyle/>
          <a:p>
            <a:pPr marL="285750" indent="-285750">
              <a:buFont typeface="Arial" panose="020B0604020202020204" pitchFamily="34" charset="0"/>
              <a:buChar char="•"/>
            </a:pPr>
            <a:r>
              <a:rPr lang="en-US" sz="2000" b="1" dirty="0"/>
              <a:t>Report category is assigned by AASIS depending on the material number </a:t>
            </a:r>
          </a:p>
          <a:p>
            <a:endParaRPr lang="en-US" sz="2000" b="1" dirty="0"/>
          </a:p>
          <a:p>
            <a:pPr marL="285750" indent="-285750">
              <a:buFont typeface="Arial" panose="020B0604020202020204" pitchFamily="34" charset="0"/>
              <a:buChar char="•"/>
            </a:pPr>
            <a:r>
              <a:rPr lang="en-US" sz="2000" b="1" dirty="0"/>
              <a:t>Verify the material number selected matches the report category (if your report cat. does not match your procurement method choose a different material number)</a:t>
            </a:r>
          </a:p>
          <a:p>
            <a:endParaRPr lang="en-US" sz="2000" b="1" dirty="0"/>
          </a:p>
          <a:p>
            <a:pPr marL="285750" indent="-285750">
              <a:buFont typeface="Arial" panose="020B0604020202020204" pitchFamily="34" charset="0"/>
              <a:buChar char="•"/>
            </a:pPr>
            <a:r>
              <a:rPr lang="en-US" sz="2000" b="1" dirty="0"/>
              <a:t>The report category will help determine what type of contract it is such as TGS or PCS. </a:t>
            </a:r>
          </a:p>
          <a:p>
            <a:endParaRPr lang="en-US" dirty="0"/>
          </a:p>
        </p:txBody>
      </p:sp>
      <p:pic>
        <p:nvPicPr>
          <p:cNvPr id="3" name="Picture 2">
            <a:extLst>
              <a:ext uri="{FF2B5EF4-FFF2-40B4-BE49-F238E27FC236}">
                <a16:creationId xmlns:a16="http://schemas.microsoft.com/office/drawing/2014/main" id="{B151F2F8-5040-42CE-869A-75C008124BDC}"/>
              </a:ext>
            </a:extLst>
          </p:cNvPr>
          <p:cNvPicPr>
            <a:picLocks noChangeAspect="1"/>
          </p:cNvPicPr>
          <p:nvPr/>
        </p:nvPicPr>
        <p:blipFill>
          <a:blip r:embed="rId3"/>
          <a:stretch>
            <a:fillRect/>
          </a:stretch>
        </p:blipFill>
        <p:spPr>
          <a:xfrm>
            <a:off x="841973" y="1893657"/>
            <a:ext cx="4140993" cy="47300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297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121" y="812761"/>
            <a:ext cx="10249757" cy="729087"/>
          </a:xfrm>
        </p:spPr>
        <p:txBody>
          <a:bodyPr>
            <a:noAutofit/>
          </a:bodyPr>
          <a:lstStyle/>
          <a:p>
            <a:pPr algn="ctr"/>
            <a:r>
              <a:rPr lang="en-US" sz="4400" b="1" dirty="0">
                <a:latin typeface="+mn-lt"/>
              </a:rPr>
              <a:t>Reporting Categories</a:t>
            </a:r>
          </a:p>
        </p:txBody>
      </p:sp>
      <p:graphicFrame>
        <p:nvGraphicFramePr>
          <p:cNvPr id="4" name="Diagram 3">
            <a:extLst>
              <a:ext uri="{FF2B5EF4-FFF2-40B4-BE49-F238E27FC236}">
                <a16:creationId xmlns:a16="http://schemas.microsoft.com/office/drawing/2014/main" id="{FE744FE0-3744-484B-83F1-A413AA8EB734}"/>
              </a:ext>
            </a:extLst>
          </p:cNvPr>
          <p:cNvGraphicFramePr/>
          <p:nvPr>
            <p:extLst>
              <p:ext uri="{D42A27DB-BD31-4B8C-83A1-F6EECF244321}">
                <p14:modId xmlns:p14="http://schemas.microsoft.com/office/powerpoint/2010/main" val="2122937769"/>
              </p:ext>
            </p:extLst>
          </p:nvPr>
        </p:nvGraphicFramePr>
        <p:xfrm>
          <a:off x="784727" y="1644699"/>
          <a:ext cx="10092380" cy="52133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443FDA28-6EBD-4C85-B99E-182CFA4F9EF7}"/>
              </a:ext>
            </a:extLst>
          </p:cNvPr>
          <p:cNvSpPr txBox="1"/>
          <p:nvPr/>
        </p:nvSpPr>
        <p:spPr>
          <a:xfrm>
            <a:off x="3040262" y="1955055"/>
            <a:ext cx="5581309" cy="369332"/>
          </a:xfrm>
          <a:prstGeom prst="rect">
            <a:avLst/>
          </a:prstGeom>
          <a:noFill/>
        </p:spPr>
        <p:txBody>
          <a:bodyPr wrap="square" rtlCol="0">
            <a:spAutoFit/>
          </a:bodyPr>
          <a:lstStyle/>
          <a:p>
            <a:r>
              <a:rPr lang="en-US" b="1" dirty="0">
                <a:solidFill>
                  <a:schemeClr val="bg1"/>
                </a:solidFill>
              </a:rPr>
              <a:t>IT Construction – requires DIS &amp; DBA approval </a:t>
            </a:r>
          </a:p>
        </p:txBody>
      </p:sp>
      <p:sp>
        <p:nvSpPr>
          <p:cNvPr id="5" name="TextBox 4">
            <a:extLst>
              <a:ext uri="{FF2B5EF4-FFF2-40B4-BE49-F238E27FC236}">
                <a16:creationId xmlns:a16="http://schemas.microsoft.com/office/drawing/2014/main" id="{A9B94897-0599-4050-BA7D-F6F25F2C58BD}"/>
              </a:ext>
            </a:extLst>
          </p:cNvPr>
          <p:cNvSpPr txBox="1"/>
          <p:nvPr/>
        </p:nvSpPr>
        <p:spPr>
          <a:xfrm>
            <a:off x="2882582" y="2504671"/>
            <a:ext cx="7416450" cy="369332"/>
          </a:xfrm>
          <a:prstGeom prst="rect">
            <a:avLst/>
          </a:prstGeom>
          <a:noFill/>
        </p:spPr>
        <p:txBody>
          <a:bodyPr wrap="square" rtlCol="0">
            <a:spAutoFit/>
          </a:bodyPr>
          <a:lstStyle/>
          <a:p>
            <a:r>
              <a:rPr lang="en-US" b="1" dirty="0"/>
              <a:t>Construction related No IT contract – requires  DBA approval </a:t>
            </a:r>
          </a:p>
        </p:txBody>
      </p:sp>
      <p:sp>
        <p:nvSpPr>
          <p:cNvPr id="6" name="TextBox 5">
            <a:extLst>
              <a:ext uri="{FF2B5EF4-FFF2-40B4-BE49-F238E27FC236}">
                <a16:creationId xmlns:a16="http://schemas.microsoft.com/office/drawing/2014/main" id="{AC7235D0-E032-453B-BB00-26AAFCAF2C0E}"/>
              </a:ext>
            </a:extLst>
          </p:cNvPr>
          <p:cNvSpPr txBox="1"/>
          <p:nvPr/>
        </p:nvSpPr>
        <p:spPr>
          <a:xfrm>
            <a:off x="2745502" y="3095738"/>
            <a:ext cx="6860511" cy="646331"/>
          </a:xfrm>
          <a:prstGeom prst="rect">
            <a:avLst/>
          </a:prstGeom>
          <a:noFill/>
        </p:spPr>
        <p:txBody>
          <a:bodyPr wrap="square" rtlCol="0">
            <a:spAutoFit/>
          </a:bodyPr>
          <a:lstStyle/>
          <a:p>
            <a:r>
              <a:rPr lang="en-US" b="1" dirty="0">
                <a:solidFill>
                  <a:schemeClr val="bg1"/>
                </a:solidFill>
              </a:rPr>
              <a:t>IT Professional Consultant Serv - requires DIS &amp; DBA approval</a:t>
            </a:r>
          </a:p>
        </p:txBody>
      </p:sp>
      <p:sp>
        <p:nvSpPr>
          <p:cNvPr id="7" name="TextBox 6">
            <a:extLst>
              <a:ext uri="{FF2B5EF4-FFF2-40B4-BE49-F238E27FC236}">
                <a16:creationId xmlns:a16="http://schemas.microsoft.com/office/drawing/2014/main" id="{2683CA17-0934-4AA1-9B8B-DD1DBE09C678}"/>
              </a:ext>
            </a:extLst>
          </p:cNvPr>
          <p:cNvSpPr txBox="1"/>
          <p:nvPr/>
        </p:nvSpPr>
        <p:spPr>
          <a:xfrm>
            <a:off x="2570616" y="3854959"/>
            <a:ext cx="6717203" cy="369332"/>
          </a:xfrm>
          <a:prstGeom prst="rect">
            <a:avLst/>
          </a:prstGeom>
          <a:noFill/>
        </p:spPr>
        <p:txBody>
          <a:bodyPr wrap="square" rtlCol="0">
            <a:spAutoFit/>
          </a:bodyPr>
          <a:lstStyle/>
          <a:p>
            <a:r>
              <a:rPr lang="en-US" b="1" dirty="0"/>
              <a:t>Professional Consultant Serv. No IT – requires OSP approval</a:t>
            </a:r>
          </a:p>
        </p:txBody>
      </p:sp>
      <p:sp>
        <p:nvSpPr>
          <p:cNvPr id="8" name="TextBox 7">
            <a:extLst>
              <a:ext uri="{FF2B5EF4-FFF2-40B4-BE49-F238E27FC236}">
                <a16:creationId xmlns:a16="http://schemas.microsoft.com/office/drawing/2014/main" id="{D4BCAC8E-B8B8-4E95-81AD-8B41980D6AFB}"/>
              </a:ext>
            </a:extLst>
          </p:cNvPr>
          <p:cNvSpPr txBox="1"/>
          <p:nvPr/>
        </p:nvSpPr>
        <p:spPr>
          <a:xfrm>
            <a:off x="2621446" y="4494686"/>
            <a:ext cx="6214210" cy="369332"/>
          </a:xfrm>
          <a:prstGeom prst="rect">
            <a:avLst/>
          </a:prstGeom>
          <a:noFill/>
        </p:spPr>
        <p:txBody>
          <a:bodyPr wrap="square" rtlCol="0">
            <a:spAutoFit/>
          </a:bodyPr>
          <a:lstStyle/>
          <a:p>
            <a:r>
              <a:rPr lang="en-US" b="1" dirty="0">
                <a:solidFill>
                  <a:schemeClr val="bg1"/>
                </a:solidFill>
              </a:rPr>
              <a:t>IT Technical and General - requires DIS &amp; DBA approval</a:t>
            </a:r>
          </a:p>
        </p:txBody>
      </p:sp>
      <p:sp>
        <p:nvSpPr>
          <p:cNvPr id="9" name="TextBox 8">
            <a:extLst>
              <a:ext uri="{FF2B5EF4-FFF2-40B4-BE49-F238E27FC236}">
                <a16:creationId xmlns:a16="http://schemas.microsoft.com/office/drawing/2014/main" id="{4BF5CC1E-B8A8-40E8-92AF-EB4A34A48EF4}"/>
              </a:ext>
            </a:extLst>
          </p:cNvPr>
          <p:cNvSpPr txBox="1"/>
          <p:nvPr/>
        </p:nvSpPr>
        <p:spPr>
          <a:xfrm>
            <a:off x="2570616" y="5104788"/>
            <a:ext cx="6438032" cy="369332"/>
          </a:xfrm>
          <a:prstGeom prst="rect">
            <a:avLst/>
          </a:prstGeom>
          <a:noFill/>
        </p:spPr>
        <p:txBody>
          <a:bodyPr wrap="square" rtlCol="0">
            <a:spAutoFit/>
          </a:bodyPr>
          <a:lstStyle/>
          <a:p>
            <a:r>
              <a:rPr lang="en-US" b="1" dirty="0"/>
              <a:t>Technical and General Serv. No IT - requires OSP approval  </a:t>
            </a:r>
          </a:p>
        </p:txBody>
      </p:sp>
      <p:sp>
        <p:nvSpPr>
          <p:cNvPr id="10" name="TextBox 9">
            <a:extLst>
              <a:ext uri="{FF2B5EF4-FFF2-40B4-BE49-F238E27FC236}">
                <a16:creationId xmlns:a16="http://schemas.microsoft.com/office/drawing/2014/main" id="{C51B00CD-F27E-4610-9917-748B89703B8C}"/>
              </a:ext>
            </a:extLst>
          </p:cNvPr>
          <p:cNvSpPr txBox="1"/>
          <p:nvPr/>
        </p:nvSpPr>
        <p:spPr>
          <a:xfrm>
            <a:off x="2869749" y="5706413"/>
            <a:ext cx="5080718" cy="369332"/>
          </a:xfrm>
          <a:prstGeom prst="rect">
            <a:avLst/>
          </a:prstGeom>
          <a:noFill/>
        </p:spPr>
        <p:txBody>
          <a:bodyPr wrap="square" rtlCol="0">
            <a:spAutoFit/>
          </a:bodyPr>
          <a:lstStyle/>
          <a:p>
            <a:r>
              <a:rPr lang="en-US" b="1" dirty="0">
                <a:solidFill>
                  <a:schemeClr val="bg1"/>
                </a:solidFill>
              </a:rPr>
              <a:t>IT Commodity - requires DIS &amp; OSP approval </a:t>
            </a:r>
          </a:p>
        </p:txBody>
      </p:sp>
      <p:sp>
        <p:nvSpPr>
          <p:cNvPr id="11" name="TextBox 10">
            <a:extLst>
              <a:ext uri="{FF2B5EF4-FFF2-40B4-BE49-F238E27FC236}">
                <a16:creationId xmlns:a16="http://schemas.microsoft.com/office/drawing/2014/main" id="{C22BA37D-A427-40D3-9838-C897A4BC5633}"/>
              </a:ext>
            </a:extLst>
          </p:cNvPr>
          <p:cNvSpPr txBox="1"/>
          <p:nvPr/>
        </p:nvSpPr>
        <p:spPr>
          <a:xfrm>
            <a:off x="2882582" y="6344288"/>
            <a:ext cx="6649636" cy="369332"/>
          </a:xfrm>
          <a:prstGeom prst="rect">
            <a:avLst/>
          </a:prstGeom>
          <a:noFill/>
        </p:spPr>
        <p:txBody>
          <a:bodyPr wrap="square" rtlCol="0">
            <a:spAutoFit/>
          </a:bodyPr>
          <a:lstStyle/>
          <a:p>
            <a:r>
              <a:rPr lang="en-US" b="1" dirty="0"/>
              <a:t>Commodity No IT - requires OSP approval before usage </a:t>
            </a:r>
          </a:p>
        </p:txBody>
      </p:sp>
    </p:spTree>
    <p:extLst>
      <p:ext uri="{BB962C8B-B14F-4D97-AF65-F5344CB8AC3E}">
        <p14:creationId xmlns:p14="http://schemas.microsoft.com/office/powerpoint/2010/main" val="2456721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3C397-AF45-406A-A9CC-597EA788643F}"/>
              </a:ext>
            </a:extLst>
          </p:cNvPr>
          <p:cNvSpPr>
            <a:spLocks noGrp="1"/>
          </p:cNvSpPr>
          <p:nvPr>
            <p:ph type="title"/>
          </p:nvPr>
        </p:nvSpPr>
        <p:spPr>
          <a:xfrm>
            <a:off x="648929" y="629266"/>
            <a:ext cx="10755386" cy="1035147"/>
          </a:xfrm>
        </p:spPr>
        <p:txBody>
          <a:bodyPr vert="horz" lIns="91440" tIns="45720" rIns="91440" bIns="45720" rtlCol="0" anchor="ctr">
            <a:normAutofit/>
          </a:bodyPr>
          <a:lstStyle/>
          <a:p>
            <a:pPr algn="ctr"/>
            <a:r>
              <a:rPr lang="en-US" sz="3600" b="1" dirty="0">
                <a:latin typeface="+mn-lt"/>
              </a:rPr>
              <a:t>What resets the release codes?</a:t>
            </a:r>
          </a:p>
        </p:txBody>
      </p:sp>
      <p:sp>
        <p:nvSpPr>
          <p:cNvPr id="4" name="Content Placeholder 3">
            <a:extLst>
              <a:ext uri="{FF2B5EF4-FFF2-40B4-BE49-F238E27FC236}">
                <a16:creationId xmlns:a16="http://schemas.microsoft.com/office/drawing/2014/main" id="{0ED94B5D-09CE-46C8-888F-1851189DBC63}"/>
              </a:ext>
            </a:extLst>
          </p:cNvPr>
          <p:cNvSpPr>
            <a:spLocks noGrp="1"/>
          </p:cNvSpPr>
          <p:nvPr>
            <p:ph sz="half" idx="1"/>
          </p:nvPr>
        </p:nvSpPr>
        <p:spPr>
          <a:xfrm>
            <a:off x="648931" y="2724353"/>
            <a:ext cx="3667037" cy="2781300"/>
          </a:xfrm>
        </p:spPr>
        <p:txBody>
          <a:bodyPr vert="horz" lIns="91440" tIns="45720" rIns="91440" bIns="45720" rtlCol="0">
            <a:noAutofit/>
          </a:bodyPr>
          <a:lstStyle/>
          <a:p>
            <a:r>
              <a:rPr lang="en-US" sz="2400" b="1" dirty="0"/>
              <a:t>Changing the validity dates</a:t>
            </a:r>
          </a:p>
          <a:p>
            <a:endParaRPr lang="en-US" sz="2400" b="1" dirty="0"/>
          </a:p>
          <a:p>
            <a:r>
              <a:rPr lang="en-US" sz="2400" b="1" dirty="0"/>
              <a:t>Changing line-item value(s)</a:t>
            </a:r>
          </a:p>
          <a:p>
            <a:endParaRPr lang="en-US" sz="2400" b="1" dirty="0"/>
          </a:p>
          <a:p>
            <a:r>
              <a:rPr lang="en-US" sz="2400" b="1" dirty="0"/>
              <a:t>Updating the Total Projected Cost</a:t>
            </a:r>
          </a:p>
        </p:txBody>
      </p:sp>
      <p:pic>
        <p:nvPicPr>
          <p:cNvPr id="11" name="Picture 10">
            <a:extLst>
              <a:ext uri="{FF2B5EF4-FFF2-40B4-BE49-F238E27FC236}">
                <a16:creationId xmlns:a16="http://schemas.microsoft.com/office/drawing/2014/main" id="{FB3A4A7A-9A01-463B-9866-6C423CF82755}"/>
              </a:ext>
            </a:extLst>
          </p:cNvPr>
          <p:cNvPicPr>
            <a:picLocks noChangeAspect="1"/>
          </p:cNvPicPr>
          <p:nvPr/>
        </p:nvPicPr>
        <p:blipFill>
          <a:blip r:embed="rId3"/>
          <a:stretch>
            <a:fillRect/>
          </a:stretch>
        </p:blipFill>
        <p:spPr>
          <a:xfrm>
            <a:off x="6096000" y="1874066"/>
            <a:ext cx="5548686" cy="4639749"/>
          </a:xfrm>
          <a:prstGeom prst="rect">
            <a:avLst/>
          </a:prstGeom>
        </p:spPr>
      </p:pic>
    </p:spTree>
    <p:extLst>
      <p:ext uri="{BB962C8B-B14F-4D97-AF65-F5344CB8AC3E}">
        <p14:creationId xmlns:p14="http://schemas.microsoft.com/office/powerpoint/2010/main" val="4258806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4C119-E70F-4F3B-90EE-83C3A1E002A8}"/>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3A3A96E8-F903-4006-A7CE-C062B83CEB36}"/>
              </a:ext>
            </a:extLst>
          </p:cNvPr>
          <p:cNvSpPr>
            <a:spLocks noGrp="1"/>
          </p:cNvSpPr>
          <p:nvPr>
            <p:ph idx="1"/>
          </p:nvPr>
        </p:nvSpPr>
        <p:spPr/>
        <p:txBody>
          <a:bodyPr/>
          <a:lstStyle/>
          <a:p>
            <a:pPr marL="0" marR="0" lvl="0" indent="0">
              <a:lnSpc>
                <a:spcPct val="150000"/>
              </a:lnSpc>
              <a:spcBef>
                <a:spcPts val="0"/>
              </a:spcBef>
              <a:spcAft>
                <a:spcPts val="0"/>
              </a:spcAft>
              <a:buNone/>
            </a:pPr>
            <a:r>
              <a:rPr lang="en-US" sz="1800" dirty="0">
                <a:solidFill>
                  <a:srgbClr val="000000"/>
                </a:solidFill>
                <a:effectLst/>
                <a:ea typeface="Arial Unicode MS"/>
                <a:cs typeface="Times New Roman" panose="02020603050405020304" pitchFamily="18" charset="0"/>
              </a:rPr>
              <a:t>Which is </a:t>
            </a:r>
            <a:r>
              <a:rPr lang="en-US" sz="1800" b="1" dirty="0">
                <a:solidFill>
                  <a:srgbClr val="000000"/>
                </a:solidFill>
                <a:effectLst/>
                <a:ea typeface="Arial Unicode MS"/>
                <a:cs typeface="Calibri" panose="020F0502020204030204" pitchFamily="34" charset="0"/>
              </a:rPr>
              <a:t>NOT</a:t>
            </a:r>
            <a:r>
              <a:rPr lang="en-US" sz="1800" dirty="0">
                <a:solidFill>
                  <a:srgbClr val="000000"/>
                </a:solidFill>
                <a:effectLst/>
                <a:ea typeface="Arial Unicode MS"/>
                <a:cs typeface="Times New Roman" panose="02020603050405020304" pitchFamily="18" charset="0"/>
              </a:rPr>
              <a:t> a way to reset the releases indicators in AASIS?</a:t>
            </a:r>
            <a:endParaRPr lang="en-US" sz="1800" dirty="0">
              <a:effectLst/>
              <a:ea typeface="Calibri" panose="020F0502020204030204" pitchFamily="34" charset="0"/>
              <a:cs typeface="Times New Roman" panose="02020603050405020304" pitchFamily="18" charset="0"/>
            </a:endParaRPr>
          </a:p>
          <a:p>
            <a:pPr marL="608400" marR="0" indent="0">
              <a:lnSpc>
                <a:spcPct val="150000"/>
              </a:lnSpc>
              <a:spcBef>
                <a:spcPts val="0"/>
              </a:spcBef>
              <a:spcAft>
                <a:spcPts val="0"/>
              </a:spcAft>
              <a:buNone/>
            </a:pPr>
            <a:r>
              <a:rPr lang="en-US" sz="1800" dirty="0">
                <a:solidFill>
                  <a:srgbClr val="000000"/>
                </a:solidFill>
                <a:effectLst/>
                <a:ea typeface="Arial Unicode MS"/>
                <a:cs typeface="Calibri" panose="020F0502020204030204" pitchFamily="34" charset="0"/>
              </a:rPr>
              <a:t>	Changing the validity dates </a:t>
            </a:r>
            <a:endParaRPr lang="en-US" sz="1800" dirty="0">
              <a:effectLst/>
              <a:ea typeface="Calibri" panose="020F0502020204030204" pitchFamily="34" charset="0"/>
              <a:cs typeface="Times New Roman" panose="02020603050405020304" pitchFamily="18" charset="0"/>
            </a:endParaRPr>
          </a:p>
          <a:p>
            <a:pPr marL="457200" marR="0" indent="0">
              <a:lnSpc>
                <a:spcPct val="150000"/>
              </a:lnSpc>
              <a:spcBef>
                <a:spcPts val="0"/>
              </a:spcBef>
              <a:spcAft>
                <a:spcPts val="0"/>
              </a:spcAft>
              <a:buNone/>
            </a:pPr>
            <a:r>
              <a:rPr lang="en-US" sz="1800" dirty="0">
                <a:solidFill>
                  <a:srgbClr val="000000"/>
                </a:solidFill>
                <a:effectLst/>
                <a:ea typeface="Arial Unicode MS"/>
                <a:cs typeface="Calibri" panose="020F0502020204030204" pitchFamily="34" charset="0"/>
              </a:rPr>
              <a:t>	Changing line-items values </a:t>
            </a:r>
            <a:endParaRPr lang="en-US" sz="1800" dirty="0">
              <a:effectLst/>
              <a:ea typeface="Calibri" panose="020F0502020204030204" pitchFamily="34" charset="0"/>
              <a:cs typeface="Times New Roman" panose="02020603050405020304" pitchFamily="18" charset="0"/>
            </a:endParaRPr>
          </a:p>
          <a:p>
            <a:pPr marL="608400" marR="0" indent="0">
              <a:lnSpc>
                <a:spcPct val="150000"/>
              </a:lnSpc>
              <a:spcBef>
                <a:spcPts val="0"/>
              </a:spcBef>
              <a:spcAft>
                <a:spcPts val="0"/>
              </a:spcAft>
              <a:buNone/>
            </a:pPr>
            <a:r>
              <a:rPr lang="en-US" sz="1800" dirty="0">
                <a:solidFill>
                  <a:srgbClr val="000000"/>
                </a:solidFill>
                <a:effectLst/>
                <a:ea typeface="Arial Unicode MS"/>
                <a:cs typeface="Calibri" panose="020F0502020204030204" pitchFamily="34" charset="0"/>
              </a:rPr>
              <a:t>	Adding a new attachment </a:t>
            </a:r>
            <a:endParaRPr lang="en-US" sz="1800" dirty="0">
              <a:effectLst/>
              <a:ea typeface="Calibri" panose="020F0502020204030204" pitchFamily="34" charset="0"/>
              <a:cs typeface="Times New Roman" panose="02020603050405020304" pitchFamily="18" charset="0"/>
            </a:endParaRPr>
          </a:p>
          <a:p>
            <a:pPr marL="608400" marR="0" indent="0">
              <a:lnSpc>
                <a:spcPct val="150000"/>
              </a:lnSpc>
              <a:spcBef>
                <a:spcPts val="0"/>
              </a:spcBef>
              <a:spcAft>
                <a:spcPts val="800"/>
              </a:spcAft>
              <a:buNone/>
            </a:pPr>
            <a:r>
              <a:rPr lang="en-US" sz="1800" dirty="0">
                <a:solidFill>
                  <a:srgbClr val="000000"/>
                </a:solidFill>
                <a:effectLst/>
                <a:ea typeface="Arial Unicode MS"/>
                <a:cs typeface="Calibri" panose="020F0502020204030204" pitchFamily="34" charset="0"/>
              </a:rPr>
              <a:t>	Updating the Total Projected Cost</a:t>
            </a:r>
            <a:endParaRPr lang="en-US" sz="1800" dirty="0">
              <a:effectLs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027175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4C119-E70F-4F3B-90EE-83C3A1E002A8}"/>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3A3A96E8-F903-4006-A7CE-C062B83CEB36}"/>
              </a:ext>
            </a:extLst>
          </p:cNvPr>
          <p:cNvSpPr>
            <a:spLocks noGrp="1"/>
          </p:cNvSpPr>
          <p:nvPr>
            <p:ph idx="1"/>
          </p:nvPr>
        </p:nvSpPr>
        <p:spPr/>
        <p:txBody>
          <a:bodyPr/>
          <a:lstStyle/>
          <a:p>
            <a:pPr marL="0" marR="0" lvl="0" indent="0">
              <a:lnSpc>
                <a:spcPct val="150000"/>
              </a:lnSpc>
              <a:spcBef>
                <a:spcPts val="0"/>
              </a:spcBef>
              <a:spcAft>
                <a:spcPts val="0"/>
              </a:spcAft>
              <a:buNone/>
            </a:pPr>
            <a:r>
              <a:rPr lang="en-US" sz="1800" dirty="0">
                <a:solidFill>
                  <a:srgbClr val="000000"/>
                </a:solidFill>
                <a:effectLst/>
                <a:ea typeface="Arial Unicode MS"/>
                <a:cs typeface="Times New Roman" panose="02020603050405020304" pitchFamily="18" charset="0"/>
              </a:rPr>
              <a:t>You can not reset the releases indicators in AASIS. </a:t>
            </a:r>
          </a:p>
          <a:p>
            <a:pPr>
              <a:lnSpc>
                <a:spcPct val="150000"/>
              </a:lnSpc>
              <a:spcBef>
                <a:spcPts val="0"/>
              </a:spcBef>
              <a:spcAft>
                <a:spcPts val="0"/>
              </a:spcAft>
            </a:pPr>
            <a:r>
              <a:rPr lang="en-US" dirty="0">
                <a:solidFill>
                  <a:srgbClr val="000000"/>
                </a:solidFill>
                <a:ea typeface="Calibri" panose="020F0502020204030204" pitchFamily="34" charset="0"/>
                <a:cs typeface="Times New Roman" panose="02020603050405020304" pitchFamily="18" charset="0"/>
              </a:rPr>
              <a:t>	</a:t>
            </a:r>
            <a:r>
              <a:rPr lang="en-US" sz="1800" dirty="0">
                <a:solidFill>
                  <a:srgbClr val="000000"/>
                </a:solidFill>
                <a:effectLst/>
                <a:highlight>
                  <a:srgbClr val="FFFF00"/>
                </a:highlight>
                <a:ea typeface="Arial Unicode MS"/>
                <a:cs typeface="Calibri" panose="020F0502020204030204" pitchFamily="34" charset="0"/>
              </a:rPr>
              <a:t>Adding a new attachment </a:t>
            </a:r>
            <a:endParaRPr lang="en-US" sz="1800" dirty="0">
              <a:effectLst/>
              <a:highlight>
                <a:srgbClr val="FFFF00"/>
              </a:highlight>
              <a:ea typeface="Calibri" panose="020F0502020204030204" pitchFamily="34" charset="0"/>
              <a:cs typeface="Times New Roman" panose="02020603050405020304" pitchFamily="18" charset="0"/>
            </a:endParaRPr>
          </a:p>
          <a:p>
            <a:pPr marL="0" indent="0">
              <a:lnSpc>
                <a:spcPct val="150000"/>
              </a:lnSpc>
              <a:spcBef>
                <a:spcPts val="0"/>
              </a:spcBef>
              <a:spcAft>
                <a:spcPts val="0"/>
              </a:spcAft>
              <a:buNone/>
            </a:pPr>
            <a:r>
              <a:rPr lang="en-US" sz="1800" dirty="0">
                <a:effectLst/>
                <a:ea typeface="Calibri" panose="020F0502020204030204" pitchFamily="34" charset="0"/>
                <a:cs typeface="Times New Roman" panose="02020603050405020304" pitchFamily="18" charset="0"/>
              </a:rPr>
              <a:t> </a:t>
            </a:r>
          </a:p>
          <a:p>
            <a:pPr marL="894150" indent="-285750">
              <a:lnSpc>
                <a:spcPct val="150000"/>
              </a:lnSpc>
              <a:spcBef>
                <a:spcPts val="0"/>
              </a:spcBef>
              <a:spcAft>
                <a:spcPts val="0"/>
              </a:spcAft>
            </a:pPr>
            <a:r>
              <a:rPr lang="en-US" sz="1800" dirty="0">
                <a:solidFill>
                  <a:schemeClr val="tx1"/>
                </a:solidFill>
                <a:effectLst/>
                <a:ea typeface="Calibri" panose="020F0502020204030204" pitchFamily="34" charset="0"/>
                <a:cs typeface="Times New Roman" panose="02020603050405020304" pitchFamily="18" charset="0"/>
              </a:rPr>
              <a:t>To reset </a:t>
            </a:r>
            <a:r>
              <a:rPr lang="en-US" dirty="0">
                <a:solidFill>
                  <a:schemeClr val="tx1"/>
                </a:solidFill>
                <a:ea typeface="Calibri" panose="020F0502020204030204" pitchFamily="34" charset="0"/>
                <a:cs typeface="Times New Roman" panose="02020603050405020304" pitchFamily="18" charset="0"/>
              </a:rPr>
              <a:t>the release indicators, you must </a:t>
            </a:r>
            <a:r>
              <a:rPr lang="en-US" dirty="0">
                <a:solidFill>
                  <a:schemeClr val="tx1"/>
                </a:solidFill>
                <a:ea typeface="Calibri" panose="020F0502020204030204" pitchFamily="34" charset="0"/>
                <a:cs typeface="Calibri" panose="020F0502020204030204" pitchFamily="34" charset="0"/>
              </a:rPr>
              <a:t>change</a:t>
            </a:r>
            <a:r>
              <a:rPr lang="en-US" sz="1800" dirty="0">
                <a:solidFill>
                  <a:schemeClr val="tx1"/>
                </a:solidFill>
                <a:effectLst/>
                <a:ea typeface="Arial Unicode MS"/>
                <a:cs typeface="Calibri" panose="020F0502020204030204" pitchFamily="34" charset="0"/>
              </a:rPr>
              <a:t> the validity end date / line- items values / increase the target value / i</a:t>
            </a:r>
            <a:r>
              <a:rPr lang="en-US" dirty="0">
                <a:solidFill>
                  <a:schemeClr val="tx1"/>
                </a:solidFill>
                <a:ea typeface="Arial Unicode MS"/>
                <a:cs typeface="Calibri" panose="020F0502020204030204" pitchFamily="34" charset="0"/>
              </a:rPr>
              <a:t>ncrease the total projected cost </a:t>
            </a:r>
            <a:r>
              <a:rPr lang="en-US" sz="1800" dirty="0">
                <a:solidFill>
                  <a:schemeClr val="tx1"/>
                </a:solidFill>
                <a:effectLst/>
                <a:ea typeface="Arial Unicode MS"/>
                <a:cs typeface="Calibri" panose="020F0502020204030204" pitchFamily="34" charset="0"/>
              </a:rPr>
              <a:t> </a:t>
            </a:r>
            <a:endParaRPr lang="en-US" sz="1800" dirty="0">
              <a:solidFill>
                <a:schemeClr val="tx1"/>
              </a:solidFill>
              <a:effectLst/>
              <a:ea typeface="Calibri" panose="020F0502020204030204" pitchFamily="34" charset="0"/>
              <a:cs typeface="Times New Roman" panose="02020603050405020304" pitchFamily="18" charset="0"/>
            </a:endParaRPr>
          </a:p>
          <a:p>
            <a:pPr marL="457200" marR="0" indent="0">
              <a:lnSpc>
                <a:spcPct val="150000"/>
              </a:lnSpc>
              <a:spcBef>
                <a:spcPts val="0"/>
              </a:spcBef>
              <a:spcAft>
                <a:spcPts val="0"/>
              </a:spcAft>
              <a:buNone/>
            </a:pPr>
            <a:r>
              <a:rPr lang="en-US" sz="1800" dirty="0">
                <a:solidFill>
                  <a:srgbClr val="000000"/>
                </a:solidFill>
                <a:effectLst/>
                <a:ea typeface="Arial Unicode MS"/>
                <a:cs typeface="Calibri" panose="020F0502020204030204" pitchFamily="34" charset="0"/>
              </a:rPr>
              <a:t>	</a:t>
            </a:r>
            <a:endParaRPr lang="en-US" sz="1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3628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4181" y="823866"/>
            <a:ext cx="10515600" cy="766119"/>
          </a:xfrm>
        </p:spPr>
        <p:txBody>
          <a:bodyPr>
            <a:normAutofit/>
          </a:bodyPr>
          <a:lstStyle/>
          <a:p>
            <a:pPr algn="ctr"/>
            <a:r>
              <a:rPr lang="en-US" sz="4000" b="1" dirty="0">
                <a:latin typeface="+mn-lt"/>
              </a:rPr>
              <a:t>Release</a:t>
            </a:r>
            <a:r>
              <a:rPr lang="en-US" sz="4000" dirty="0"/>
              <a:t> </a:t>
            </a:r>
            <a:r>
              <a:rPr lang="en-US" sz="4000" b="1" dirty="0">
                <a:latin typeface="+mn-lt"/>
              </a:rPr>
              <a:t>Codes</a:t>
            </a:r>
          </a:p>
        </p:txBody>
      </p:sp>
      <p:graphicFrame>
        <p:nvGraphicFramePr>
          <p:cNvPr id="4" name="Table 3">
            <a:extLst>
              <a:ext uri="{FF2B5EF4-FFF2-40B4-BE49-F238E27FC236}">
                <a16:creationId xmlns:a16="http://schemas.microsoft.com/office/drawing/2014/main" id="{00F7F5BF-37E6-4687-9C04-B779184F1E2C}"/>
              </a:ext>
            </a:extLst>
          </p:cNvPr>
          <p:cNvGraphicFramePr>
            <a:graphicFrameLocks noGrp="1"/>
          </p:cNvGraphicFramePr>
          <p:nvPr>
            <p:extLst>
              <p:ext uri="{D42A27DB-BD31-4B8C-83A1-F6EECF244321}">
                <p14:modId xmlns:p14="http://schemas.microsoft.com/office/powerpoint/2010/main" val="2862861999"/>
              </p:ext>
            </p:extLst>
          </p:nvPr>
        </p:nvGraphicFramePr>
        <p:xfrm>
          <a:off x="537789" y="1849678"/>
          <a:ext cx="11058807" cy="3092861"/>
        </p:xfrm>
        <a:graphic>
          <a:graphicData uri="http://schemas.openxmlformats.org/drawingml/2006/table">
            <a:tbl>
              <a:tblPr firstRow="1" bandRow="1">
                <a:tableStyleId>{10A1B5D5-9B99-4C35-A422-299274C87663}</a:tableStyleId>
              </a:tblPr>
              <a:tblGrid>
                <a:gridCol w="1612038">
                  <a:extLst>
                    <a:ext uri="{9D8B030D-6E8A-4147-A177-3AD203B41FA5}">
                      <a16:colId xmlns:a16="http://schemas.microsoft.com/office/drawing/2014/main" val="1521869590"/>
                    </a:ext>
                  </a:extLst>
                </a:gridCol>
                <a:gridCol w="2669143">
                  <a:extLst>
                    <a:ext uri="{9D8B030D-6E8A-4147-A177-3AD203B41FA5}">
                      <a16:colId xmlns:a16="http://schemas.microsoft.com/office/drawing/2014/main" val="3294531340"/>
                    </a:ext>
                  </a:extLst>
                </a:gridCol>
                <a:gridCol w="6777626">
                  <a:extLst>
                    <a:ext uri="{9D8B030D-6E8A-4147-A177-3AD203B41FA5}">
                      <a16:colId xmlns:a16="http://schemas.microsoft.com/office/drawing/2014/main" val="1557864470"/>
                    </a:ext>
                  </a:extLst>
                </a:gridCol>
              </a:tblGrid>
              <a:tr h="343256">
                <a:tc>
                  <a:txBody>
                    <a:bodyPr/>
                    <a:lstStyle/>
                    <a:p>
                      <a:pPr algn="ctr"/>
                      <a:r>
                        <a:rPr lang="en-US" dirty="0"/>
                        <a:t>AASIS Code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Portal Status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Meaning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0647739"/>
                  </a:ext>
                </a:extLst>
              </a:tr>
              <a:tr h="208672">
                <a:tc>
                  <a:txBody>
                    <a:bodyPr/>
                    <a:lstStyle/>
                    <a:p>
                      <a:pPr algn="ctr" fontAlgn="ctr"/>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Released</a:t>
                      </a:r>
                      <a:endParaRPr lang="en-US" sz="14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rPr>
                        <a:t>   Contract has been executed and ready for usage</a:t>
                      </a:r>
                      <a:endParaRPr lang="en-US" sz="14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6104712"/>
                  </a:ext>
                </a:extLst>
              </a:tr>
              <a:tr h="304969">
                <a:tc>
                  <a:txBody>
                    <a:bodyPr/>
                    <a:lstStyle/>
                    <a:p>
                      <a:pPr algn="ctr" fontAlgn="ctr"/>
                      <a:r>
                        <a:rPr lang="en-US" sz="1400" u="none" strike="noStrike" dirty="0">
                          <a:effectLst/>
                        </a:rPr>
                        <a:t>AG</a:t>
                      </a:r>
                      <a:endParaRPr lang="en-US" sz="14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sz="1400" u="none" strike="noStrike" kern="1200" dirty="0">
                          <a:solidFill>
                            <a:schemeClr val="dk1"/>
                          </a:solidFill>
                          <a:effectLst/>
                          <a:latin typeface="+mn-lt"/>
                          <a:ea typeface="+mn-ea"/>
                          <a:cs typeface="+mn-cs"/>
                        </a:rPr>
                        <a:t>Pending Agency Approval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rPr>
                        <a:t>  Needs to be released by the Agency director.</a:t>
                      </a:r>
                      <a:endParaRPr lang="en-US" sz="14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9087714"/>
                  </a:ext>
                </a:extLst>
              </a:tr>
              <a:tr h="304969">
                <a:tc>
                  <a:txBody>
                    <a:bodyPr/>
                    <a:lstStyle/>
                    <a:p>
                      <a:pPr algn="ctr" fontAlgn="ctr"/>
                      <a:r>
                        <a:rPr lang="en-US" sz="1400" u="none" strike="noStrike" dirty="0">
                          <a:effectLst/>
                        </a:rPr>
                        <a:t>AL</a:t>
                      </a:r>
                      <a:endParaRPr lang="en-US" sz="14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sz="1400" u="none" strike="noStrike" kern="1200" dirty="0">
                          <a:solidFill>
                            <a:schemeClr val="dk1"/>
                          </a:solidFill>
                          <a:effectLst/>
                          <a:latin typeface="+mn-lt"/>
                          <a:ea typeface="+mn-ea"/>
                          <a:cs typeface="+mn-cs"/>
                        </a:rPr>
                        <a:t>Pending ALC Review</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rPr>
                        <a:t>   Ready for ALC to review and will stay in this status until after the ALC final meeting </a:t>
                      </a:r>
                      <a:endParaRPr lang="en-US" sz="14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4139167"/>
                  </a:ext>
                </a:extLst>
              </a:tr>
              <a:tr h="406425">
                <a:tc>
                  <a:txBody>
                    <a:bodyPr/>
                    <a:lstStyle/>
                    <a:p>
                      <a:pPr algn="ctr" fontAlgn="ctr"/>
                      <a:r>
                        <a:rPr lang="en-US" sz="1400" u="none" strike="noStrike" dirty="0">
                          <a:effectLst/>
                        </a:rPr>
                        <a:t>DP</a:t>
                      </a:r>
                      <a:endParaRPr lang="en-US" sz="14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sz="1400" u="none" strike="noStrike" kern="1200" dirty="0">
                          <a:solidFill>
                            <a:schemeClr val="dk1"/>
                          </a:solidFill>
                          <a:effectLst/>
                          <a:latin typeface="+mn-lt"/>
                          <a:ea typeface="+mn-ea"/>
                          <a:cs typeface="+mn-cs"/>
                        </a:rPr>
                        <a:t>Pending DBA PCS Review</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7475" indent="-65088" algn="l" fontAlgn="b"/>
                      <a:r>
                        <a:rPr lang="en-US" sz="1400" u="none" strike="noStrike" dirty="0">
                          <a:effectLst/>
                        </a:rPr>
                        <a:t>  (Building Authority) is reviewing the ABA Criteria contract and needs to be released by   the DBA staff (Leland Dyson or Nathan Alderson)</a:t>
                      </a:r>
                      <a:endParaRPr lang="en-US" sz="14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3531760"/>
                  </a:ext>
                </a:extLst>
              </a:tr>
              <a:tr h="214810">
                <a:tc>
                  <a:txBody>
                    <a:bodyPr/>
                    <a:lstStyle/>
                    <a:p>
                      <a:pPr algn="ctr" fontAlgn="ctr"/>
                      <a:r>
                        <a:rPr lang="en-US" sz="1400" u="none" strike="noStrike" dirty="0">
                          <a:effectLst/>
                        </a:rPr>
                        <a:t>DS</a:t>
                      </a:r>
                      <a:endParaRPr lang="en-US" sz="14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sz="1400" u="none" strike="noStrike" kern="1200" dirty="0">
                          <a:solidFill>
                            <a:schemeClr val="dk1"/>
                          </a:solidFill>
                          <a:effectLst/>
                          <a:latin typeface="+mn-lt"/>
                          <a:ea typeface="+mn-ea"/>
                          <a:cs typeface="+mn-cs"/>
                        </a:rPr>
                        <a:t>Pending DIS Review</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rPr>
                        <a:t>   DIS is reviewing contract and released by DIS staff </a:t>
                      </a:r>
                      <a:endParaRPr lang="en-US" sz="14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6758994"/>
                  </a:ext>
                </a:extLst>
              </a:tr>
              <a:tr h="297618">
                <a:tc>
                  <a:txBody>
                    <a:bodyPr/>
                    <a:lstStyle/>
                    <a:p>
                      <a:pPr algn="ctr" fontAlgn="ctr"/>
                      <a:r>
                        <a:rPr lang="en-US" sz="1400" u="none" strike="noStrike" dirty="0">
                          <a:effectLst/>
                        </a:rPr>
                        <a:t>OD</a:t>
                      </a:r>
                      <a:endParaRPr lang="en-US" sz="14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sz="1400" u="none" strike="noStrike" kern="1200" dirty="0">
                          <a:solidFill>
                            <a:schemeClr val="dk1"/>
                          </a:solidFill>
                          <a:effectLst/>
                          <a:latin typeface="+mn-lt"/>
                          <a:ea typeface="+mn-ea"/>
                          <a:cs typeface="+mn-cs"/>
                        </a:rPr>
                        <a:t>Pending OSP Director Review</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rPr>
                        <a:t>   OSP Director needs to release. </a:t>
                      </a:r>
                      <a:endParaRPr lang="en-US" sz="14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7143318"/>
                  </a:ext>
                </a:extLst>
              </a:tr>
              <a:tr h="406425">
                <a:tc>
                  <a:txBody>
                    <a:bodyPr/>
                    <a:lstStyle/>
                    <a:p>
                      <a:pPr algn="ctr" fontAlgn="ctr"/>
                      <a:r>
                        <a:rPr lang="en-US" sz="1400" u="none" strike="noStrike" dirty="0">
                          <a:effectLst/>
                        </a:rPr>
                        <a:t>OL</a:t>
                      </a:r>
                      <a:endParaRPr lang="en-US" sz="14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sz="1400" u="none" strike="noStrike" kern="1200" dirty="0">
                          <a:solidFill>
                            <a:schemeClr val="dk1"/>
                          </a:solidFill>
                          <a:effectLst/>
                          <a:latin typeface="+mn-lt"/>
                          <a:ea typeface="+mn-ea"/>
                          <a:cs typeface="+mn-cs"/>
                        </a:rPr>
                        <a:t>Pending OSP Final Review</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3363" marR="0" lvl="0" indent="-180975" algn="l" defTabSz="914400" rtl="0" eaLnBrk="1" fontAlgn="b" latinLnBrk="0" hangingPunct="1">
                        <a:lnSpc>
                          <a:spcPct val="100000"/>
                        </a:lnSpc>
                        <a:spcBef>
                          <a:spcPts val="0"/>
                        </a:spcBef>
                        <a:spcAft>
                          <a:spcPts val="0"/>
                        </a:spcAft>
                        <a:buClrTx/>
                        <a:buSzTx/>
                        <a:buFontTx/>
                        <a:buNone/>
                        <a:tabLst/>
                        <a:defRPr/>
                      </a:pPr>
                      <a:r>
                        <a:rPr lang="en-US" sz="1400" u="none" strike="noStrike" dirty="0">
                          <a:effectLst/>
                        </a:rPr>
                        <a:t> OSP Contract staff needs to release, or the contract has a hit on the contract and grant disclosure form, hasn't started working on contract </a:t>
                      </a:r>
                      <a:endParaRPr lang="en-US" sz="14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1491688"/>
                  </a:ext>
                </a:extLst>
              </a:tr>
              <a:tr h="294275">
                <a:tc>
                  <a:txBody>
                    <a:bodyPr/>
                    <a:lstStyle/>
                    <a:p>
                      <a:pPr algn="ctr" fontAlgn="ctr"/>
                      <a:r>
                        <a:rPr lang="en-US" sz="1400" u="none" strike="noStrike" dirty="0">
                          <a:effectLst/>
                        </a:rPr>
                        <a:t>OM</a:t>
                      </a:r>
                      <a:endParaRPr lang="en-US" sz="14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sz="1400" u="none" strike="noStrike" kern="1200" dirty="0">
                          <a:solidFill>
                            <a:schemeClr val="dk1"/>
                          </a:solidFill>
                          <a:effectLst/>
                          <a:latin typeface="+mn-lt"/>
                          <a:ea typeface="+mn-ea"/>
                          <a:cs typeface="+mn-cs"/>
                        </a:rPr>
                        <a:t>Pending OSP Manager Review</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2388" indent="-52388" algn="l" fontAlgn="b"/>
                      <a:r>
                        <a:rPr lang="en-US" sz="1400" u="none" strike="noStrike" dirty="0">
                          <a:effectLst/>
                        </a:rPr>
                        <a:t>  OSP Manager releases. If is an OSP buyer's contract, the buyer's manager will do the release</a:t>
                      </a:r>
                      <a:endParaRPr lang="en-US" sz="14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0331170"/>
                  </a:ext>
                </a:extLst>
              </a:tr>
              <a:tr h="208060">
                <a:tc>
                  <a:txBody>
                    <a:bodyPr/>
                    <a:lstStyle/>
                    <a:p>
                      <a:pPr algn="ctr" fontAlgn="ctr"/>
                      <a:r>
                        <a:rPr lang="en-US" sz="1400" u="none" strike="noStrike" dirty="0">
                          <a:effectLst/>
                        </a:rPr>
                        <a:t>OP</a:t>
                      </a:r>
                      <a:endParaRPr lang="en-US" sz="14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sz="1400" u="none" strike="noStrike" kern="1200" dirty="0">
                          <a:solidFill>
                            <a:schemeClr val="dk1"/>
                          </a:solidFill>
                          <a:effectLst/>
                          <a:latin typeface="+mn-lt"/>
                          <a:ea typeface="+mn-ea"/>
                          <a:cs typeface="+mn-cs"/>
                        </a:rPr>
                        <a:t>Pending OSP Portal Review</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rPr>
                        <a:t>  OSP Contract staff is reviewing the submission or hasn't started working it. </a:t>
                      </a:r>
                      <a:endParaRPr lang="en-US" sz="14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7971947"/>
                  </a:ext>
                </a:extLst>
              </a:tr>
            </a:tbl>
          </a:graphicData>
        </a:graphic>
      </p:graphicFrame>
      <p:sp>
        <p:nvSpPr>
          <p:cNvPr id="12" name="TextBox 11">
            <a:extLst>
              <a:ext uri="{FF2B5EF4-FFF2-40B4-BE49-F238E27FC236}">
                <a16:creationId xmlns:a16="http://schemas.microsoft.com/office/drawing/2014/main" id="{4465F065-6E8F-4114-A97E-71B14004091F}"/>
              </a:ext>
            </a:extLst>
          </p:cNvPr>
          <p:cNvSpPr txBox="1"/>
          <p:nvPr/>
        </p:nvSpPr>
        <p:spPr>
          <a:xfrm>
            <a:off x="704386" y="5314383"/>
            <a:ext cx="10725614" cy="1107996"/>
          </a:xfrm>
          <a:prstGeom prst="rect">
            <a:avLst/>
          </a:prstGeom>
          <a:noFill/>
        </p:spPr>
        <p:txBody>
          <a:bodyPr wrap="square" rtlCol="0">
            <a:spAutoFit/>
          </a:bodyPr>
          <a:lstStyle/>
          <a:p>
            <a:r>
              <a:rPr lang="en-US" sz="1200" dirty="0">
                <a:solidFill>
                  <a:srgbClr val="FF0000"/>
                </a:solidFill>
              </a:rPr>
              <a:t>Helpful Information: </a:t>
            </a:r>
          </a:p>
          <a:p>
            <a:pPr marL="285750" indent="-285750">
              <a:buFont typeface="Arial" panose="020B0604020202020204" pitchFamily="34" charset="0"/>
              <a:buChar char="•"/>
            </a:pPr>
            <a:r>
              <a:rPr lang="en-US" sz="1200" dirty="0"/>
              <a:t>It is the agency’s responsibility to check the status of the contract.</a:t>
            </a:r>
          </a:p>
          <a:p>
            <a:pPr marL="285750" indent="-285750">
              <a:buFont typeface="Arial" panose="020B0604020202020204" pitchFamily="34" charset="0"/>
              <a:buChar char="•"/>
            </a:pPr>
            <a:r>
              <a:rPr lang="en-US" sz="1200" dirty="0"/>
              <a:t>If your contract is not in one of these statuses “OP,” “OL,” “AL” we are not responsible for checking those.</a:t>
            </a:r>
          </a:p>
          <a:p>
            <a:pPr marL="285750" indent="-285750">
              <a:buFont typeface="Arial" panose="020B0604020202020204" pitchFamily="34" charset="0"/>
              <a:buChar char="•"/>
            </a:pPr>
            <a:r>
              <a:rPr lang="en-US" sz="1200" dirty="0"/>
              <a:t>Please contact the appropriate parties if your contract remains the same status for more than 4 days. </a:t>
            </a:r>
          </a:p>
          <a:p>
            <a:endParaRPr lang="en-US" dirty="0"/>
          </a:p>
        </p:txBody>
      </p:sp>
    </p:spTree>
    <p:extLst>
      <p:ext uri="{BB962C8B-B14F-4D97-AF65-F5344CB8AC3E}">
        <p14:creationId xmlns:p14="http://schemas.microsoft.com/office/powerpoint/2010/main" val="3902750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479" y="687563"/>
            <a:ext cx="11199042" cy="895546"/>
          </a:xfrm>
        </p:spPr>
        <p:txBody>
          <a:bodyPr>
            <a:noAutofit/>
          </a:bodyPr>
          <a:lstStyle/>
          <a:p>
            <a:pPr algn="ctr"/>
            <a:r>
              <a:rPr lang="en-US" sz="5400" b="1" dirty="0"/>
              <a:t>PCS/TGS PAPERWORK</a:t>
            </a:r>
          </a:p>
        </p:txBody>
      </p:sp>
      <p:sp>
        <p:nvSpPr>
          <p:cNvPr id="3" name="Content Placeholder 2"/>
          <p:cNvSpPr>
            <a:spLocks noGrp="1"/>
          </p:cNvSpPr>
          <p:nvPr>
            <p:ph idx="1"/>
          </p:nvPr>
        </p:nvSpPr>
        <p:spPr>
          <a:xfrm>
            <a:off x="499622" y="1846533"/>
            <a:ext cx="7663990" cy="4832223"/>
          </a:xfrm>
        </p:spPr>
        <p:txBody>
          <a:bodyPr>
            <a:normAutofit/>
          </a:bodyPr>
          <a:lstStyle/>
          <a:p>
            <a:pPr marL="0" indent="0">
              <a:buNone/>
            </a:pPr>
            <a:r>
              <a:rPr lang="en-US" sz="3600" b="1" dirty="0"/>
              <a:t>TGS/PCS Paperwork</a:t>
            </a:r>
          </a:p>
          <a:p>
            <a:pPr lvl="1"/>
            <a:r>
              <a:rPr lang="en-US" sz="3600" b="1" dirty="0"/>
              <a:t>Completion of the SRV-1 &amp; SRV-1A</a:t>
            </a:r>
          </a:p>
          <a:p>
            <a:pPr lvl="1"/>
            <a:r>
              <a:rPr lang="en-US" sz="3600" b="1" dirty="0"/>
              <a:t>Additional Documentation Required</a:t>
            </a:r>
          </a:p>
          <a:p>
            <a:pPr lvl="1"/>
            <a:endParaRPr lang="en-US" dirty="0"/>
          </a:p>
        </p:txBody>
      </p:sp>
    </p:spTree>
    <p:extLst>
      <p:ext uri="{BB962C8B-B14F-4D97-AF65-F5344CB8AC3E}">
        <p14:creationId xmlns:p14="http://schemas.microsoft.com/office/powerpoint/2010/main" val="1824015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6DBE7-A932-4A67-BAAC-99C3319013E4}"/>
              </a:ext>
            </a:extLst>
          </p:cNvPr>
          <p:cNvSpPr>
            <a:spLocks noGrp="1"/>
          </p:cNvSpPr>
          <p:nvPr>
            <p:ph type="title"/>
          </p:nvPr>
        </p:nvSpPr>
        <p:spPr>
          <a:xfrm>
            <a:off x="575894" y="729658"/>
            <a:ext cx="11029616" cy="835191"/>
          </a:xfrm>
        </p:spPr>
        <p:txBody>
          <a:bodyPr>
            <a:normAutofit/>
          </a:bodyPr>
          <a:lstStyle/>
          <a:p>
            <a:pPr algn="ctr"/>
            <a:r>
              <a:rPr lang="en-US" sz="4000" b="1" dirty="0">
                <a:latin typeface="+mn-lt"/>
              </a:rPr>
              <a:t>PCS/TGS TRAINING COURSE CONTENT</a:t>
            </a:r>
          </a:p>
        </p:txBody>
      </p:sp>
      <p:sp>
        <p:nvSpPr>
          <p:cNvPr id="3" name="TextBox 2">
            <a:extLst>
              <a:ext uri="{FF2B5EF4-FFF2-40B4-BE49-F238E27FC236}">
                <a16:creationId xmlns:a16="http://schemas.microsoft.com/office/drawing/2014/main" id="{32AAA236-9489-40BF-80A0-00AB0F0554A3}"/>
              </a:ext>
            </a:extLst>
          </p:cNvPr>
          <p:cNvSpPr txBox="1"/>
          <p:nvPr/>
        </p:nvSpPr>
        <p:spPr>
          <a:xfrm>
            <a:off x="452388" y="2271562"/>
            <a:ext cx="9355756" cy="3447098"/>
          </a:xfrm>
          <a:prstGeom prst="rect">
            <a:avLst/>
          </a:prstGeom>
          <a:noFill/>
        </p:spPr>
        <p:txBody>
          <a:bodyPr wrap="square" rtlCol="0">
            <a:spAutoFit/>
          </a:bodyPr>
          <a:lstStyle/>
          <a:p>
            <a:r>
              <a:rPr lang="en-US" sz="4000" b="1" dirty="0"/>
              <a:t>1.1  AASIS - Getting Started</a:t>
            </a:r>
          </a:p>
          <a:p>
            <a:endParaRPr lang="en-US" sz="4000" dirty="0"/>
          </a:p>
          <a:p>
            <a:r>
              <a:rPr lang="en-US" sz="4000" b="1" dirty="0"/>
              <a:t>1.2  TGS/PCS Paperwork</a:t>
            </a:r>
          </a:p>
          <a:p>
            <a:endParaRPr lang="en-US" sz="4000" b="1" dirty="0"/>
          </a:p>
          <a:p>
            <a:r>
              <a:rPr lang="en-US" sz="4000" b="1" dirty="0"/>
              <a:t>1.3  Services Portal</a:t>
            </a:r>
          </a:p>
          <a:p>
            <a:endParaRPr lang="en-US" dirty="0"/>
          </a:p>
        </p:txBody>
      </p:sp>
    </p:spTree>
    <p:extLst>
      <p:ext uri="{BB962C8B-B14F-4D97-AF65-F5344CB8AC3E}">
        <p14:creationId xmlns:p14="http://schemas.microsoft.com/office/powerpoint/2010/main" val="630372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AC05EC-7831-4C5E-A4DE-006E546B8B9E}"/>
              </a:ext>
            </a:extLst>
          </p:cNvPr>
          <p:cNvSpPr>
            <a:spLocks noGrp="1"/>
          </p:cNvSpPr>
          <p:nvPr>
            <p:ph type="ctrTitle"/>
          </p:nvPr>
        </p:nvSpPr>
        <p:spPr>
          <a:xfrm>
            <a:off x="650940" y="1180685"/>
            <a:ext cx="10746066" cy="912066"/>
          </a:xfrm>
        </p:spPr>
        <p:txBody>
          <a:bodyPr>
            <a:noAutofit/>
          </a:bodyPr>
          <a:lstStyle/>
          <a:p>
            <a:pPr algn="ctr"/>
            <a:r>
              <a:rPr lang="en-US" sz="4400" b="1" dirty="0"/>
              <a:t>Services contract (SRV) FORM</a:t>
            </a:r>
          </a:p>
        </p:txBody>
      </p:sp>
      <p:sp>
        <p:nvSpPr>
          <p:cNvPr id="6" name="Subtitle 5">
            <a:extLst>
              <a:ext uri="{FF2B5EF4-FFF2-40B4-BE49-F238E27FC236}">
                <a16:creationId xmlns:a16="http://schemas.microsoft.com/office/drawing/2014/main" id="{A57C3433-B1AB-4518-B938-D98318AD2EB7}"/>
              </a:ext>
            </a:extLst>
          </p:cNvPr>
          <p:cNvSpPr>
            <a:spLocks noGrp="1"/>
          </p:cNvSpPr>
          <p:nvPr>
            <p:ph type="subTitle" idx="1"/>
          </p:nvPr>
        </p:nvSpPr>
        <p:spPr>
          <a:xfrm>
            <a:off x="809898" y="3294031"/>
            <a:ext cx="5756365" cy="2784552"/>
          </a:xfrm>
        </p:spPr>
        <p:txBody>
          <a:bodyPr>
            <a:normAutofit fontScale="92500" lnSpcReduction="10000"/>
          </a:bodyPr>
          <a:lstStyle/>
          <a:p>
            <a:pPr algn="ctr"/>
            <a:r>
              <a:rPr lang="en-US" sz="3200" dirty="0">
                <a:solidFill>
                  <a:schemeClr val="bg1"/>
                </a:solidFill>
              </a:rPr>
              <a:t>WHICH FORM SHOULD I USE?</a:t>
            </a:r>
          </a:p>
          <a:p>
            <a:pPr algn="ctr"/>
            <a:endParaRPr lang="en-US" sz="2800" dirty="0">
              <a:solidFill>
                <a:schemeClr val="bg1"/>
              </a:solidFill>
            </a:endParaRPr>
          </a:p>
          <a:p>
            <a:pPr algn="ctr"/>
            <a:br>
              <a:rPr lang="en-US" sz="2800" dirty="0">
                <a:solidFill>
                  <a:schemeClr val="bg1"/>
                </a:solidFill>
              </a:rPr>
            </a:br>
            <a:endParaRPr lang="en-US" sz="96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400544" y="3294031"/>
            <a:ext cx="4299366" cy="3010635"/>
          </a:xfrm>
          <a:prstGeom prst="rect">
            <a:avLst/>
          </a:prstGeom>
        </p:spPr>
      </p:pic>
      <p:pic>
        <p:nvPicPr>
          <p:cNvPr id="8" name="Picture 7" descr="A person with his hand on his chin&#10;&#10;Description automatically generated with medium confidence">
            <a:extLst>
              <a:ext uri="{FF2B5EF4-FFF2-40B4-BE49-F238E27FC236}">
                <a16:creationId xmlns:a16="http://schemas.microsoft.com/office/drawing/2014/main" id="{B525F293-730A-4163-8241-01AC0AE3637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261227" y="3805732"/>
            <a:ext cx="3651600" cy="2433449"/>
          </a:xfrm>
          <a:prstGeom prst="rect">
            <a:avLst/>
          </a:prstGeom>
        </p:spPr>
      </p:pic>
      <p:sp>
        <p:nvSpPr>
          <p:cNvPr id="9" name="TextBox 8">
            <a:extLst>
              <a:ext uri="{FF2B5EF4-FFF2-40B4-BE49-F238E27FC236}">
                <a16:creationId xmlns:a16="http://schemas.microsoft.com/office/drawing/2014/main" id="{B89C4E4A-D40E-4B50-BB46-EBA729350E3D}"/>
              </a:ext>
            </a:extLst>
          </p:cNvPr>
          <p:cNvSpPr txBox="1"/>
          <p:nvPr/>
        </p:nvSpPr>
        <p:spPr>
          <a:xfrm>
            <a:off x="2194552" y="6239181"/>
            <a:ext cx="3491873" cy="230832"/>
          </a:xfrm>
          <a:prstGeom prst="rect">
            <a:avLst/>
          </a:prstGeom>
          <a:noFill/>
        </p:spPr>
        <p:txBody>
          <a:bodyPr wrap="square" rtlCol="0">
            <a:spAutoFit/>
          </a:bodyPr>
          <a:lstStyle/>
          <a:p>
            <a:r>
              <a:rPr lang="en-US" sz="900">
                <a:hlinkClick r:id="rId6" tooltip="https://pngimg.com/download/11618"/>
              </a:rPr>
              <a:t>This Photo</a:t>
            </a:r>
            <a:r>
              <a:rPr lang="en-US" sz="900"/>
              <a:t> by Unknown Author is licensed under </a:t>
            </a:r>
            <a:r>
              <a:rPr lang="en-US" sz="900">
                <a:hlinkClick r:id="rId7" tooltip="https://creativecommons.org/licenses/by-nc/3.0/"/>
              </a:rPr>
              <a:t>CC BY-NC</a:t>
            </a:r>
            <a:endParaRPr lang="en-US" sz="900"/>
          </a:p>
        </p:txBody>
      </p:sp>
    </p:spTree>
    <p:extLst>
      <p:ext uri="{BB962C8B-B14F-4D97-AF65-F5344CB8AC3E}">
        <p14:creationId xmlns:p14="http://schemas.microsoft.com/office/powerpoint/2010/main" val="276243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ED434-05CF-4B38-AF2B-96C7B62E8D11}"/>
              </a:ext>
            </a:extLst>
          </p:cNvPr>
          <p:cNvSpPr>
            <a:spLocks noGrp="1"/>
          </p:cNvSpPr>
          <p:nvPr>
            <p:ph type="title"/>
          </p:nvPr>
        </p:nvSpPr>
        <p:spPr/>
        <p:txBody>
          <a:bodyPr>
            <a:normAutofit/>
          </a:bodyPr>
          <a:lstStyle/>
          <a:p>
            <a:pPr algn="ctr"/>
            <a:r>
              <a:rPr lang="en-US" sz="5400" b="1" dirty="0"/>
              <a:t>SRV-1 AND SRV-1A</a:t>
            </a:r>
          </a:p>
        </p:txBody>
      </p:sp>
      <p:sp>
        <p:nvSpPr>
          <p:cNvPr id="3" name="TextBox 2">
            <a:extLst>
              <a:ext uri="{FF2B5EF4-FFF2-40B4-BE49-F238E27FC236}">
                <a16:creationId xmlns:a16="http://schemas.microsoft.com/office/drawing/2014/main" id="{9A2DAFF4-F583-479C-AA18-AA5D955B0DDE}"/>
              </a:ext>
            </a:extLst>
          </p:cNvPr>
          <p:cNvSpPr txBox="1"/>
          <p:nvPr/>
        </p:nvSpPr>
        <p:spPr>
          <a:xfrm>
            <a:off x="690850" y="2269261"/>
            <a:ext cx="10554788" cy="2092881"/>
          </a:xfrm>
          <a:prstGeom prst="rect">
            <a:avLst/>
          </a:prstGeom>
          <a:noFill/>
        </p:spPr>
        <p:txBody>
          <a:bodyPr wrap="square" rtlCol="0">
            <a:spAutoFit/>
          </a:bodyPr>
          <a:lstStyle/>
          <a:p>
            <a:pPr marL="285750" indent="-285750">
              <a:buFont typeface="Arial" panose="020B0604020202020204" pitchFamily="34" charset="0"/>
              <a:buChar char="•"/>
            </a:pPr>
            <a:r>
              <a:rPr lang="en-US" sz="2800" b="1" dirty="0"/>
              <a:t>THE SRV-1 form (formerly known as PCS/TGS-1) should be completed for original (new) contracts</a:t>
            </a:r>
          </a:p>
          <a:p>
            <a:endParaRPr lang="en-US" b="1" dirty="0"/>
          </a:p>
          <a:p>
            <a:pPr marL="285750" indent="-285750">
              <a:buFont typeface="Arial" panose="020B0604020202020204" pitchFamily="34" charset="0"/>
              <a:buChar char="•"/>
            </a:pPr>
            <a:r>
              <a:rPr lang="en-US" sz="2800" b="1" dirty="0"/>
              <a:t>THE SRV-1A form (formerly known as PCS/TGS-1A) should be completed for amendments.</a:t>
            </a:r>
          </a:p>
        </p:txBody>
      </p:sp>
      <p:sp>
        <p:nvSpPr>
          <p:cNvPr id="4" name="TextBox 3">
            <a:extLst>
              <a:ext uri="{FF2B5EF4-FFF2-40B4-BE49-F238E27FC236}">
                <a16:creationId xmlns:a16="http://schemas.microsoft.com/office/drawing/2014/main" id="{5038DCD3-9467-4D46-BBC2-8497A5C9D40E}"/>
              </a:ext>
            </a:extLst>
          </p:cNvPr>
          <p:cNvSpPr txBox="1"/>
          <p:nvPr/>
        </p:nvSpPr>
        <p:spPr>
          <a:xfrm>
            <a:off x="575894" y="4971285"/>
            <a:ext cx="11029616" cy="923330"/>
          </a:xfrm>
          <a:prstGeom prst="rect">
            <a:avLst/>
          </a:prstGeom>
          <a:noFill/>
        </p:spPr>
        <p:txBody>
          <a:bodyPr wrap="square" rtlCol="0">
            <a:spAutoFit/>
          </a:bodyPr>
          <a:lstStyle/>
          <a:p>
            <a:r>
              <a:rPr lang="en-US" b="1" dirty="0"/>
              <a:t>Use the link below to access these forms, instructions, helpful resources, etc.</a:t>
            </a:r>
          </a:p>
          <a:p>
            <a:endParaRPr lang="en-US" b="1" dirty="0"/>
          </a:p>
          <a:p>
            <a:r>
              <a:rPr lang="en-US" dirty="0">
                <a:hlinkClick r:id="rId2" action="ppaction://hlinksldjump"/>
              </a:rPr>
              <a:t>Services - Arkansas Department of Transformation and Shared Services</a:t>
            </a:r>
            <a:endParaRPr lang="en-US" dirty="0"/>
          </a:p>
        </p:txBody>
      </p:sp>
    </p:spTree>
    <p:extLst>
      <p:ext uri="{BB962C8B-B14F-4D97-AF65-F5344CB8AC3E}">
        <p14:creationId xmlns:p14="http://schemas.microsoft.com/office/powerpoint/2010/main" val="3121275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4C119-E70F-4F3B-90EE-83C3A1E002A8}"/>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3A3A96E8-F903-4006-A7CE-C062B83CEB36}"/>
              </a:ext>
            </a:extLst>
          </p:cNvPr>
          <p:cNvSpPr>
            <a:spLocks noGrp="1"/>
          </p:cNvSpPr>
          <p:nvPr>
            <p:ph idx="1"/>
          </p:nvPr>
        </p:nvSpPr>
        <p:spPr/>
        <p:txBody>
          <a:bodyPr/>
          <a:lstStyle/>
          <a:p>
            <a:pPr marL="0" indent="0">
              <a:buNone/>
            </a:pPr>
            <a:r>
              <a:rPr lang="en-US" sz="1800" dirty="0">
                <a:solidFill>
                  <a:srgbClr val="000000"/>
                </a:solidFill>
                <a:effectLst/>
                <a:ea typeface="Arial Unicode MS"/>
                <a:cs typeface="Times New Roman" panose="02020603050405020304" pitchFamily="18" charset="0"/>
              </a:rPr>
              <a:t>Which Services form is used for original contracts?															SRV-1 																						SRV-1A</a:t>
            </a:r>
            <a:endParaRPr lang="en-US" sz="1800" dirty="0">
              <a:effectLs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483970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4C119-E70F-4F3B-90EE-83C3A1E002A8}"/>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3A3A96E8-F903-4006-A7CE-C062B83CEB36}"/>
              </a:ext>
            </a:extLst>
          </p:cNvPr>
          <p:cNvSpPr>
            <a:spLocks noGrp="1"/>
          </p:cNvSpPr>
          <p:nvPr>
            <p:ph idx="1"/>
          </p:nvPr>
        </p:nvSpPr>
        <p:spPr>
          <a:xfrm>
            <a:off x="411510" y="2123935"/>
            <a:ext cx="11029615" cy="3678303"/>
          </a:xfrm>
        </p:spPr>
        <p:txBody>
          <a:bodyPr/>
          <a:lstStyle/>
          <a:p>
            <a:pPr marL="0" indent="0">
              <a:buNone/>
            </a:pPr>
            <a:r>
              <a:rPr lang="en-US" dirty="0">
                <a:solidFill>
                  <a:srgbClr val="000000"/>
                </a:solidFill>
                <a:ea typeface="Arial Unicode MS"/>
                <a:cs typeface="Times New Roman" panose="02020603050405020304" pitchFamily="18" charset="0"/>
              </a:rPr>
              <a:t> On an original contracts you must use the</a:t>
            </a:r>
          </a:p>
          <a:p>
            <a:pPr lvl="1"/>
            <a:r>
              <a:rPr lang="en-US" sz="1600" dirty="0">
                <a:solidFill>
                  <a:srgbClr val="000000"/>
                </a:solidFill>
                <a:effectLst/>
                <a:highlight>
                  <a:srgbClr val="FFFF00"/>
                </a:highlight>
                <a:ea typeface="Arial Unicode MS"/>
                <a:cs typeface="Times New Roman" panose="02020603050405020304" pitchFamily="18" charset="0"/>
              </a:rPr>
              <a:t>	SRV-1</a:t>
            </a:r>
          </a:p>
          <a:p>
            <a:pPr marL="324000" lvl="1" indent="0">
              <a:buNone/>
            </a:pPr>
            <a:endParaRPr lang="en-US" sz="1600" dirty="0">
              <a:solidFill>
                <a:srgbClr val="000000"/>
              </a:solidFill>
              <a:effectLst/>
              <a:highlight>
                <a:srgbClr val="FFFF00"/>
              </a:highlight>
              <a:ea typeface="Arial Unicode MS"/>
              <a:cs typeface="Times New Roman" panose="02020603050405020304" pitchFamily="18" charset="0"/>
            </a:endParaRPr>
          </a:p>
          <a:p>
            <a:pPr lvl="3"/>
            <a:r>
              <a:rPr lang="en-US" sz="1800" dirty="0">
                <a:solidFill>
                  <a:schemeClr val="tx1"/>
                </a:solidFill>
                <a:cs typeface="Times New Roman" panose="02020603050405020304" pitchFamily="18" charset="0"/>
              </a:rPr>
              <a:t>The SRV-1A form is used with amendments or renewals.  </a:t>
            </a:r>
            <a:endParaRPr lang="en-US" sz="1800" dirty="0">
              <a:solidFill>
                <a:schemeClr val="tx1"/>
              </a:solidFill>
            </a:endParaRPr>
          </a:p>
        </p:txBody>
      </p:sp>
    </p:spTree>
    <p:extLst>
      <p:ext uri="{BB962C8B-B14F-4D97-AF65-F5344CB8AC3E}">
        <p14:creationId xmlns:p14="http://schemas.microsoft.com/office/powerpoint/2010/main" val="1469648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73367" y="2092999"/>
            <a:ext cx="4951316" cy="1657453"/>
          </a:xfrm>
        </p:spPr>
        <p:txBody>
          <a:bodyPr anchor="t">
            <a:normAutofit fontScale="90000"/>
          </a:bodyPr>
          <a:lstStyle/>
          <a:p>
            <a:r>
              <a:rPr lang="en-US" sz="2200" b="1" u="sng" dirty="0">
                <a:solidFill>
                  <a:schemeClr val="tx1"/>
                </a:solidFill>
              </a:rPr>
              <a:t>SRV-1 form</a:t>
            </a:r>
            <a:br>
              <a:rPr lang="en-US" sz="2200" b="1" dirty="0">
                <a:solidFill>
                  <a:schemeClr val="tx1"/>
                </a:solidFill>
              </a:rPr>
            </a:br>
            <a:br>
              <a:rPr lang="en-US" sz="2200" b="1" dirty="0">
                <a:solidFill>
                  <a:schemeClr val="tx1"/>
                </a:solidFill>
              </a:rPr>
            </a:br>
            <a:r>
              <a:rPr lang="en-US" sz="2000" b="1" dirty="0">
                <a:solidFill>
                  <a:schemeClr val="tx1"/>
                </a:solidFill>
              </a:rPr>
              <a:t>Must be completed for original contracts submitted to the portal.</a:t>
            </a:r>
            <a:br>
              <a:rPr lang="en-US" sz="2000" b="1" dirty="0">
                <a:solidFill>
                  <a:schemeClr val="tx1"/>
                </a:solidFill>
              </a:rPr>
            </a:br>
            <a:br>
              <a:rPr lang="en-US" sz="2000" b="1" dirty="0">
                <a:solidFill>
                  <a:schemeClr val="tx1"/>
                </a:solidFill>
              </a:rPr>
            </a:br>
            <a:br>
              <a:rPr lang="en-US" sz="2000" b="1" dirty="0">
                <a:solidFill>
                  <a:schemeClr val="tx1"/>
                </a:solidFill>
              </a:rPr>
            </a:br>
            <a:br>
              <a:rPr lang="en-US" sz="2000" b="1" dirty="0">
                <a:solidFill>
                  <a:schemeClr val="tx1"/>
                </a:solidFill>
              </a:rPr>
            </a:br>
            <a:br>
              <a:rPr lang="en-US" sz="2000" b="1" dirty="0">
                <a:solidFill>
                  <a:schemeClr val="tx1"/>
                </a:solidFill>
              </a:rPr>
            </a:br>
            <a:br>
              <a:rPr lang="en-US" sz="2200" b="1" dirty="0">
                <a:solidFill>
                  <a:schemeClr val="tx1"/>
                </a:solidFill>
              </a:rPr>
            </a:br>
            <a:br>
              <a:rPr lang="en-US" sz="2200" b="1" dirty="0">
                <a:solidFill>
                  <a:schemeClr val="tx1"/>
                </a:solidFill>
              </a:rPr>
            </a:br>
            <a:br>
              <a:rPr lang="en-US" sz="2200" b="1" dirty="0">
                <a:solidFill>
                  <a:schemeClr val="tx1"/>
                </a:solidFill>
              </a:rPr>
            </a:br>
            <a:br>
              <a:rPr lang="en-US" sz="2200" b="1" dirty="0">
                <a:solidFill>
                  <a:schemeClr val="tx1"/>
                </a:solidFill>
              </a:rPr>
            </a:br>
            <a:br>
              <a:rPr lang="en-US" sz="2000" b="1" dirty="0">
                <a:solidFill>
                  <a:schemeClr val="tx1"/>
                </a:solidFill>
              </a:rPr>
            </a:br>
            <a:br>
              <a:rPr lang="en-US" sz="2200" b="1" dirty="0">
                <a:solidFill>
                  <a:schemeClr val="tx1"/>
                </a:solidFill>
              </a:rPr>
            </a:br>
            <a:br>
              <a:rPr lang="en-US" sz="2000" b="1" dirty="0">
                <a:solidFill>
                  <a:schemeClr val="tx1"/>
                </a:solidFill>
              </a:rPr>
            </a:br>
            <a:br>
              <a:rPr lang="en-US" sz="2000" b="1" dirty="0">
                <a:solidFill>
                  <a:schemeClr val="tx1"/>
                </a:solidFill>
              </a:rPr>
            </a:br>
            <a:br>
              <a:rPr lang="en-US" sz="2000" b="1" dirty="0">
                <a:solidFill>
                  <a:schemeClr val="tx1"/>
                </a:solidFill>
              </a:rPr>
            </a:br>
            <a:br>
              <a:rPr lang="en-US" sz="2000" b="1" dirty="0">
                <a:solidFill>
                  <a:schemeClr val="tx1"/>
                </a:solidFill>
              </a:rPr>
            </a:br>
            <a:br>
              <a:rPr lang="en-US" sz="2000" b="1" dirty="0">
                <a:solidFill>
                  <a:schemeClr val="tx1"/>
                </a:solidFill>
              </a:rPr>
            </a:br>
            <a:br>
              <a:rPr lang="en-US" sz="2000" b="1" dirty="0">
                <a:solidFill>
                  <a:schemeClr val="tx1"/>
                </a:solidFill>
              </a:rPr>
            </a:br>
            <a:br>
              <a:rPr lang="en-US" sz="2000" b="1" dirty="0">
                <a:solidFill>
                  <a:schemeClr val="tx1"/>
                </a:solidFill>
              </a:rPr>
            </a:br>
            <a:br>
              <a:rPr lang="en-US" sz="2000" b="1" dirty="0">
                <a:solidFill>
                  <a:schemeClr val="tx1"/>
                </a:solidFill>
              </a:rPr>
            </a:br>
            <a:br>
              <a:rPr lang="en-US" sz="2000" b="1" dirty="0">
                <a:solidFill>
                  <a:schemeClr val="tx1"/>
                </a:solidFill>
              </a:rPr>
            </a:br>
            <a:br>
              <a:rPr lang="en-US" sz="1800" dirty="0">
                <a:solidFill>
                  <a:schemeClr val="tx1"/>
                </a:solidFill>
              </a:rPr>
            </a:br>
            <a:r>
              <a:rPr lang="en-US" sz="1000" dirty="0"/>
              <a:t>Services-Contract-SRV-1-Instructi</a:t>
            </a:r>
            <a:br>
              <a:rPr lang="en-US" sz="1000" dirty="0"/>
            </a:br>
            <a:br>
              <a:rPr lang="en-US" sz="1800" dirty="0">
                <a:solidFill>
                  <a:schemeClr val="tx1"/>
                </a:solidFill>
              </a:rPr>
            </a:br>
            <a:r>
              <a:rPr lang="en-US" sz="1200" dirty="0"/>
              <a:t>vice</a:t>
            </a:r>
            <a:br>
              <a:rPr lang="en-US" sz="1800" dirty="0">
                <a:solidFill>
                  <a:schemeClr val="tx1"/>
                </a:solidFill>
              </a:rPr>
            </a:br>
            <a:endParaRPr lang="en-US" sz="1800" dirty="0">
              <a:solidFill>
                <a:schemeClr val="tx1"/>
              </a:solidFill>
            </a:endParaRPr>
          </a:p>
        </p:txBody>
      </p:sp>
      <p:pic>
        <p:nvPicPr>
          <p:cNvPr id="3" name="Picture 2">
            <a:extLst>
              <a:ext uri="{FF2B5EF4-FFF2-40B4-BE49-F238E27FC236}">
                <a16:creationId xmlns:a16="http://schemas.microsoft.com/office/drawing/2014/main" id="{40FF8077-31D3-43B1-BF02-2E24232893A1}"/>
              </a:ext>
            </a:extLst>
          </p:cNvPr>
          <p:cNvPicPr>
            <a:picLocks noChangeAspect="1"/>
          </p:cNvPicPr>
          <p:nvPr/>
        </p:nvPicPr>
        <p:blipFill>
          <a:blip r:embed="rId3"/>
          <a:stretch>
            <a:fillRect/>
          </a:stretch>
        </p:blipFill>
        <p:spPr>
          <a:xfrm>
            <a:off x="6096000" y="684468"/>
            <a:ext cx="5373189" cy="6003716"/>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DAA41E4A-CF3F-4E59-BF49-C31B71E17DA8}"/>
              </a:ext>
            </a:extLst>
          </p:cNvPr>
          <p:cNvSpPr txBox="1"/>
          <p:nvPr/>
        </p:nvSpPr>
        <p:spPr>
          <a:xfrm>
            <a:off x="176459" y="699633"/>
            <a:ext cx="6097508" cy="1077218"/>
          </a:xfrm>
          <a:prstGeom prst="rect">
            <a:avLst/>
          </a:prstGeom>
          <a:noFill/>
        </p:spPr>
        <p:txBody>
          <a:bodyPr wrap="square">
            <a:spAutoFit/>
          </a:bodyPr>
          <a:lstStyle/>
          <a:p>
            <a:pPr algn="ctr"/>
            <a:r>
              <a:rPr lang="en-US" sz="3200" b="1" dirty="0">
                <a:solidFill>
                  <a:schemeClr val="bg1"/>
                </a:solidFill>
              </a:rPr>
              <a:t>COMPLETING THE SRV FORM</a:t>
            </a:r>
            <a:endParaRPr lang="en-US" sz="3200" dirty="0">
              <a:solidFill>
                <a:schemeClr val="bg1"/>
              </a:solidFill>
            </a:endParaRPr>
          </a:p>
        </p:txBody>
      </p:sp>
      <p:sp>
        <p:nvSpPr>
          <p:cNvPr id="9" name="TextBox 8">
            <a:extLst>
              <a:ext uri="{FF2B5EF4-FFF2-40B4-BE49-F238E27FC236}">
                <a16:creationId xmlns:a16="http://schemas.microsoft.com/office/drawing/2014/main" id="{1A232B71-9D72-40F1-BDB3-48018DA3F52B}"/>
              </a:ext>
            </a:extLst>
          </p:cNvPr>
          <p:cNvSpPr txBox="1"/>
          <p:nvPr/>
        </p:nvSpPr>
        <p:spPr>
          <a:xfrm>
            <a:off x="573367" y="3750452"/>
            <a:ext cx="4477604" cy="2862322"/>
          </a:xfrm>
          <a:prstGeom prst="rect">
            <a:avLst/>
          </a:prstGeom>
          <a:noFill/>
        </p:spPr>
        <p:txBody>
          <a:bodyPr wrap="square" rtlCol="0">
            <a:spAutoFit/>
          </a:bodyPr>
          <a:lstStyle/>
          <a:p>
            <a:r>
              <a:rPr lang="en-US" sz="1600" b="1" u="sng" dirty="0"/>
              <a:t>COMMON ERRORS</a:t>
            </a:r>
            <a:r>
              <a:rPr lang="en-US" b="1" u="sng" dirty="0"/>
              <a:t>:</a:t>
            </a:r>
          </a:p>
          <a:p>
            <a:pPr marL="285750" indent="-285750">
              <a:buFont typeface="Arial" panose="020B0604020202020204" pitchFamily="34" charset="0"/>
              <a:buChar char="•"/>
            </a:pPr>
            <a:r>
              <a:rPr lang="en-US" sz="1600" b="1" dirty="0"/>
              <a:t>The contractor number is the AASIS vendor number, not the contractor’s phone number.</a:t>
            </a:r>
          </a:p>
          <a:p>
            <a:pPr marL="285750" indent="-285750">
              <a:buFont typeface="Arial" panose="020B0604020202020204" pitchFamily="34" charset="0"/>
              <a:buChar char="•"/>
            </a:pPr>
            <a:r>
              <a:rPr lang="en-US" sz="1600" b="1" dirty="0"/>
              <a:t>The original term of the contract may not exceed four consecutive years from the effective date of the contract.  ACA §19-11-238</a:t>
            </a:r>
          </a:p>
          <a:p>
            <a:pPr marL="285750" indent="-285750">
              <a:buFont typeface="Arial" panose="020B0604020202020204" pitchFamily="34" charset="0"/>
              <a:buChar char="•"/>
            </a:pPr>
            <a:r>
              <a:rPr lang="en-US" sz="1600" b="1" dirty="0"/>
              <a:t>The maximum extension date may not exceed seven years.  ACA §19-11-238</a:t>
            </a:r>
          </a:p>
          <a:p>
            <a:pPr marL="285750" indent="-285750">
              <a:buFont typeface="Arial" panose="020B0604020202020204" pitchFamily="34" charset="0"/>
              <a:buChar char="•"/>
            </a:pPr>
            <a:endParaRPr lang="en-US" b="1" dirty="0"/>
          </a:p>
        </p:txBody>
      </p:sp>
    </p:spTree>
    <p:extLst>
      <p:ext uri="{BB962C8B-B14F-4D97-AF65-F5344CB8AC3E}">
        <p14:creationId xmlns:p14="http://schemas.microsoft.com/office/powerpoint/2010/main" val="3967573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EBAB2-5B72-4F88-955E-1FAF26381022}"/>
              </a:ext>
            </a:extLst>
          </p:cNvPr>
          <p:cNvSpPr>
            <a:spLocks noGrp="1"/>
          </p:cNvSpPr>
          <p:nvPr>
            <p:ph type="title"/>
          </p:nvPr>
        </p:nvSpPr>
        <p:spPr>
          <a:xfrm>
            <a:off x="914400" y="0"/>
            <a:ext cx="3359888" cy="6305107"/>
          </a:xfrm>
        </p:spPr>
        <p:txBody>
          <a:bodyPr>
            <a:normAutofit/>
          </a:bodyPr>
          <a:lstStyle/>
          <a:p>
            <a:r>
              <a:rPr lang="en-US" sz="4000" dirty="0"/>
              <a:t> </a:t>
            </a:r>
          </a:p>
        </p:txBody>
      </p:sp>
      <p:pic>
        <p:nvPicPr>
          <p:cNvPr id="3" name="Picture 2">
            <a:extLst>
              <a:ext uri="{FF2B5EF4-FFF2-40B4-BE49-F238E27FC236}">
                <a16:creationId xmlns:a16="http://schemas.microsoft.com/office/drawing/2014/main" id="{D94C96AD-A867-4D66-B654-DDADF877F7C1}"/>
              </a:ext>
            </a:extLst>
          </p:cNvPr>
          <p:cNvPicPr>
            <a:picLocks noChangeAspect="1"/>
          </p:cNvPicPr>
          <p:nvPr/>
        </p:nvPicPr>
        <p:blipFill>
          <a:blip r:embed="rId3"/>
          <a:stretch>
            <a:fillRect/>
          </a:stretch>
        </p:blipFill>
        <p:spPr>
          <a:xfrm>
            <a:off x="749195" y="664020"/>
            <a:ext cx="5277136" cy="6093832"/>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C2A85385-30A6-44C0-8C9D-50042200EEBC}"/>
              </a:ext>
            </a:extLst>
          </p:cNvPr>
          <p:cNvPicPr>
            <a:picLocks noChangeAspect="1"/>
          </p:cNvPicPr>
          <p:nvPr/>
        </p:nvPicPr>
        <p:blipFill>
          <a:blip r:embed="rId4"/>
          <a:stretch>
            <a:fillRect/>
          </a:stretch>
        </p:blipFill>
        <p:spPr>
          <a:xfrm>
            <a:off x="6339840" y="648906"/>
            <a:ext cx="5102965" cy="610894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65047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C6F9B5-8FED-44AA-B315-1F06657CEEDF}"/>
              </a:ext>
            </a:extLst>
          </p:cNvPr>
          <p:cNvPicPr>
            <a:picLocks noChangeAspect="1"/>
          </p:cNvPicPr>
          <p:nvPr/>
        </p:nvPicPr>
        <p:blipFill>
          <a:blip r:embed="rId3"/>
          <a:stretch>
            <a:fillRect/>
          </a:stretch>
        </p:blipFill>
        <p:spPr>
          <a:xfrm>
            <a:off x="705394" y="705395"/>
            <a:ext cx="5059680" cy="6054102"/>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E39C9C15-4DB7-4C7B-870E-29CFFC52FF90}"/>
              </a:ext>
            </a:extLst>
          </p:cNvPr>
          <p:cNvPicPr>
            <a:picLocks noChangeAspect="1"/>
          </p:cNvPicPr>
          <p:nvPr/>
        </p:nvPicPr>
        <p:blipFill>
          <a:blip r:embed="rId4"/>
          <a:stretch>
            <a:fillRect/>
          </a:stretch>
        </p:blipFill>
        <p:spPr>
          <a:xfrm>
            <a:off x="6095999" y="705395"/>
            <a:ext cx="5225144" cy="610792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31558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9928A7-A8DE-4C67-A16A-9082B4AB51B3}"/>
              </a:ext>
            </a:extLst>
          </p:cNvPr>
          <p:cNvPicPr>
            <a:picLocks noChangeAspect="1"/>
          </p:cNvPicPr>
          <p:nvPr/>
        </p:nvPicPr>
        <p:blipFill>
          <a:blip r:embed="rId3"/>
          <a:stretch>
            <a:fillRect/>
          </a:stretch>
        </p:blipFill>
        <p:spPr>
          <a:xfrm>
            <a:off x="6566263" y="762855"/>
            <a:ext cx="5146765" cy="6095145"/>
          </a:xfrm>
          <a:prstGeom prst="rect">
            <a:avLst/>
          </a:prstGeom>
          <a:ln>
            <a:noFill/>
          </a:ln>
          <a:effectLst>
            <a:outerShdw blurRad="190500" algn="tl" rotWithShape="0">
              <a:srgbClr val="000000">
                <a:alpha val="70000"/>
              </a:srgbClr>
            </a:outerShdw>
          </a:effectLst>
        </p:spPr>
      </p:pic>
      <p:sp>
        <p:nvSpPr>
          <p:cNvPr id="3" name="TextBox 2">
            <a:extLst>
              <a:ext uri="{FF2B5EF4-FFF2-40B4-BE49-F238E27FC236}">
                <a16:creationId xmlns:a16="http://schemas.microsoft.com/office/drawing/2014/main" id="{9D88E562-01A1-479B-834D-E2024AEA882E}"/>
              </a:ext>
            </a:extLst>
          </p:cNvPr>
          <p:cNvSpPr txBox="1"/>
          <p:nvPr/>
        </p:nvSpPr>
        <p:spPr>
          <a:xfrm>
            <a:off x="1130754" y="685527"/>
            <a:ext cx="4798422" cy="1077218"/>
          </a:xfrm>
          <a:prstGeom prst="rect">
            <a:avLst/>
          </a:prstGeom>
          <a:noFill/>
        </p:spPr>
        <p:txBody>
          <a:bodyPr wrap="square" rtlCol="0">
            <a:spAutoFit/>
          </a:bodyPr>
          <a:lstStyle/>
          <a:p>
            <a:pPr algn="ctr"/>
            <a:r>
              <a:rPr lang="en-US" sz="3200" b="1" dirty="0">
                <a:solidFill>
                  <a:schemeClr val="bg1"/>
                </a:solidFill>
              </a:rPr>
              <a:t>AGENCY CONTACT INFORMATION</a:t>
            </a:r>
          </a:p>
        </p:txBody>
      </p:sp>
      <p:sp>
        <p:nvSpPr>
          <p:cNvPr id="4" name="TextBox 3">
            <a:extLst>
              <a:ext uri="{FF2B5EF4-FFF2-40B4-BE49-F238E27FC236}">
                <a16:creationId xmlns:a16="http://schemas.microsoft.com/office/drawing/2014/main" id="{633486F9-BBC4-4626-9DC7-931463905DEB}"/>
              </a:ext>
            </a:extLst>
          </p:cNvPr>
          <p:cNvSpPr txBox="1"/>
          <p:nvPr/>
        </p:nvSpPr>
        <p:spPr>
          <a:xfrm>
            <a:off x="478972" y="2325189"/>
            <a:ext cx="5765073" cy="1200329"/>
          </a:xfrm>
          <a:prstGeom prst="rect">
            <a:avLst/>
          </a:prstGeom>
          <a:noFill/>
        </p:spPr>
        <p:txBody>
          <a:bodyPr wrap="square" rtlCol="0">
            <a:spAutoFit/>
          </a:bodyPr>
          <a:lstStyle/>
          <a:p>
            <a:r>
              <a:rPr lang="en-US" sz="2400" b="1" dirty="0"/>
              <a:t>Contact information must be provided in case there is a question concerning the contract.</a:t>
            </a:r>
          </a:p>
        </p:txBody>
      </p:sp>
    </p:spTree>
    <p:extLst>
      <p:ext uri="{BB962C8B-B14F-4D97-AF65-F5344CB8AC3E}">
        <p14:creationId xmlns:p14="http://schemas.microsoft.com/office/powerpoint/2010/main" val="764923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5C26D3-51D9-4FFD-A0FD-9408CA75C0C4}"/>
              </a:ext>
            </a:extLst>
          </p:cNvPr>
          <p:cNvPicPr>
            <a:picLocks noChangeAspect="1"/>
          </p:cNvPicPr>
          <p:nvPr/>
        </p:nvPicPr>
        <p:blipFill>
          <a:blip r:embed="rId3"/>
          <a:stretch>
            <a:fillRect/>
          </a:stretch>
        </p:blipFill>
        <p:spPr>
          <a:xfrm>
            <a:off x="6331131" y="733454"/>
            <a:ext cx="5320938" cy="6059232"/>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1B1A327F-0288-44FF-A78D-3C2E3D5D39DC}"/>
              </a:ext>
            </a:extLst>
          </p:cNvPr>
          <p:cNvSpPr txBox="1"/>
          <p:nvPr/>
        </p:nvSpPr>
        <p:spPr>
          <a:xfrm>
            <a:off x="444136" y="2505670"/>
            <a:ext cx="5651863" cy="1846659"/>
          </a:xfrm>
          <a:prstGeom prst="rect">
            <a:avLst/>
          </a:prstGeom>
          <a:noFill/>
        </p:spPr>
        <p:txBody>
          <a:bodyPr wrap="square">
            <a:spAutoFit/>
          </a:bodyPr>
          <a:lstStyle/>
          <a:p>
            <a:endParaRPr lang="en-US" dirty="0"/>
          </a:p>
          <a:p>
            <a:r>
              <a:rPr lang="en-US" sz="2400" dirty="0"/>
              <a:t>Must be completed and signed/dated by the Department and the Contractor.</a:t>
            </a:r>
          </a:p>
          <a:p>
            <a:endParaRPr lang="en-US" sz="2400" dirty="0"/>
          </a:p>
          <a:p>
            <a:r>
              <a:rPr lang="en-US" sz="2400" dirty="0"/>
              <a:t>(Electronic signatures are accepted.)</a:t>
            </a:r>
          </a:p>
        </p:txBody>
      </p:sp>
      <p:sp>
        <p:nvSpPr>
          <p:cNvPr id="3" name="TextBox 2">
            <a:extLst>
              <a:ext uri="{FF2B5EF4-FFF2-40B4-BE49-F238E27FC236}">
                <a16:creationId xmlns:a16="http://schemas.microsoft.com/office/drawing/2014/main" id="{A9A0943B-8645-4DDF-AE5A-49088059B093}"/>
              </a:ext>
            </a:extLst>
          </p:cNvPr>
          <p:cNvSpPr txBox="1"/>
          <p:nvPr/>
        </p:nvSpPr>
        <p:spPr>
          <a:xfrm>
            <a:off x="690426" y="864598"/>
            <a:ext cx="4955179" cy="646331"/>
          </a:xfrm>
          <a:prstGeom prst="rect">
            <a:avLst/>
          </a:prstGeom>
          <a:noFill/>
        </p:spPr>
        <p:txBody>
          <a:bodyPr wrap="square" rtlCol="0">
            <a:spAutoFit/>
          </a:bodyPr>
          <a:lstStyle/>
          <a:p>
            <a:pPr algn="ctr"/>
            <a:r>
              <a:rPr lang="en-US" sz="3600" b="1" dirty="0">
                <a:solidFill>
                  <a:schemeClr val="bg1"/>
                </a:solidFill>
              </a:rPr>
              <a:t>SIGNATURE</a:t>
            </a:r>
            <a:r>
              <a:rPr lang="en-US" sz="3200" b="1" dirty="0">
                <a:solidFill>
                  <a:schemeClr val="bg1"/>
                </a:solidFill>
              </a:rPr>
              <a:t>  </a:t>
            </a:r>
            <a:r>
              <a:rPr lang="en-US" sz="3600" b="1" dirty="0">
                <a:solidFill>
                  <a:schemeClr val="bg1"/>
                </a:solidFill>
              </a:rPr>
              <a:t>PAGE</a:t>
            </a:r>
          </a:p>
        </p:txBody>
      </p:sp>
    </p:spTree>
    <p:extLst>
      <p:ext uri="{BB962C8B-B14F-4D97-AF65-F5344CB8AC3E}">
        <p14:creationId xmlns:p14="http://schemas.microsoft.com/office/powerpoint/2010/main" val="1588155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747FD9-5884-4063-8069-46A3569FB346}"/>
              </a:ext>
            </a:extLst>
          </p:cNvPr>
          <p:cNvPicPr>
            <a:picLocks noChangeAspect="1"/>
          </p:cNvPicPr>
          <p:nvPr/>
        </p:nvPicPr>
        <p:blipFill>
          <a:blip r:embed="rId3"/>
          <a:stretch>
            <a:fillRect/>
          </a:stretch>
        </p:blipFill>
        <p:spPr>
          <a:xfrm>
            <a:off x="600892" y="583474"/>
            <a:ext cx="5364480" cy="6274526"/>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91E87EA5-7FB3-4BB0-B9F8-7CCDCCA4752D}"/>
              </a:ext>
            </a:extLst>
          </p:cNvPr>
          <p:cNvPicPr>
            <a:picLocks noChangeAspect="1"/>
          </p:cNvPicPr>
          <p:nvPr/>
        </p:nvPicPr>
        <p:blipFill>
          <a:blip r:embed="rId4"/>
          <a:stretch>
            <a:fillRect/>
          </a:stretch>
        </p:blipFill>
        <p:spPr>
          <a:xfrm>
            <a:off x="6444343" y="661850"/>
            <a:ext cx="5484696" cy="619614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53003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1281" y="679009"/>
            <a:ext cx="6750121" cy="913485"/>
          </a:xfrm>
        </p:spPr>
        <p:txBody>
          <a:bodyPr>
            <a:normAutofit/>
          </a:bodyPr>
          <a:lstStyle/>
          <a:p>
            <a:pPr algn="ctr"/>
            <a:r>
              <a:rPr lang="en-US" sz="4400" b="1" dirty="0"/>
              <a:t>Introduction </a:t>
            </a:r>
          </a:p>
        </p:txBody>
      </p:sp>
      <p:sp>
        <p:nvSpPr>
          <p:cNvPr id="3" name="Content Placeholder 2"/>
          <p:cNvSpPr>
            <a:spLocks noGrp="1"/>
          </p:cNvSpPr>
          <p:nvPr>
            <p:ph idx="1"/>
          </p:nvPr>
        </p:nvSpPr>
        <p:spPr>
          <a:xfrm>
            <a:off x="481264" y="1848051"/>
            <a:ext cx="11242308" cy="4706753"/>
          </a:xfrm>
        </p:spPr>
        <p:txBody>
          <a:bodyPr>
            <a:normAutofit lnSpcReduction="10000"/>
          </a:bodyPr>
          <a:lstStyle/>
          <a:p>
            <a:pPr algn="l" fontAlgn="base"/>
            <a:r>
              <a:rPr lang="en-US" sz="1700" b="0" i="0" dirty="0">
                <a:solidFill>
                  <a:srgbClr val="020F03"/>
                </a:solidFill>
                <a:effectLst/>
              </a:rPr>
              <a:t>ACA §19-11-203 (27) (A); 19-11-274 (a); 19-11-265 (a)</a:t>
            </a:r>
          </a:p>
          <a:p>
            <a:pPr marL="0" indent="0" algn="l" fontAlgn="base">
              <a:buNone/>
            </a:pPr>
            <a:r>
              <a:rPr lang="en-US" sz="1700" b="1" i="0" dirty="0">
                <a:solidFill>
                  <a:srgbClr val="020F03"/>
                </a:solidFill>
                <a:effectLst/>
              </a:rPr>
              <a:t>Services means the furnishing of labor, time, or effort by a contractor that does not produce tangible commodities.</a:t>
            </a:r>
            <a:br>
              <a:rPr lang="en-US" sz="1700" b="1" i="0" dirty="0">
                <a:solidFill>
                  <a:srgbClr val="020F03"/>
                </a:solidFill>
                <a:effectLst/>
              </a:rPr>
            </a:br>
            <a:br>
              <a:rPr lang="en-US" sz="1700" b="1" i="0" dirty="0">
                <a:solidFill>
                  <a:srgbClr val="020F03"/>
                </a:solidFill>
                <a:effectLst/>
              </a:rPr>
            </a:br>
            <a:r>
              <a:rPr lang="en-US" sz="1700" b="1" i="0" dirty="0">
                <a:solidFill>
                  <a:srgbClr val="020F03"/>
                </a:solidFill>
                <a:effectLst/>
              </a:rPr>
              <a:t>A contract for services shall be </a:t>
            </a:r>
            <a:r>
              <a:rPr lang="en-US" sz="1700" b="1" i="0" u="sng" dirty="0">
                <a:solidFill>
                  <a:srgbClr val="020F03"/>
                </a:solidFill>
                <a:effectLst/>
              </a:rPr>
              <a:t>reported</a:t>
            </a:r>
            <a:r>
              <a:rPr lang="en-US" sz="1700" b="1" i="0" dirty="0">
                <a:solidFill>
                  <a:srgbClr val="020F03"/>
                </a:solidFill>
                <a:effectLst/>
              </a:rPr>
              <a:t> if the total initial contract amount is at least twenty-five thousand dollars ($25,000) but less than an annual contract amount of fifty thousand dollars ($50,000) in any (1) one contract year or a total projected contract amount is less than three hundred fifty thousand dollars ($350,000).</a:t>
            </a:r>
            <a:br>
              <a:rPr lang="en-US" sz="1700" b="1" i="0" dirty="0">
                <a:solidFill>
                  <a:srgbClr val="020F03"/>
                </a:solidFill>
                <a:effectLst/>
              </a:rPr>
            </a:br>
            <a:br>
              <a:rPr lang="en-US" sz="1700" b="1" i="0" dirty="0">
                <a:solidFill>
                  <a:srgbClr val="020F03"/>
                </a:solidFill>
                <a:effectLst/>
              </a:rPr>
            </a:br>
            <a:r>
              <a:rPr lang="en-US" sz="1700" b="1" i="0" dirty="0">
                <a:solidFill>
                  <a:srgbClr val="020F03"/>
                </a:solidFill>
                <a:effectLst/>
              </a:rPr>
              <a:t>A contract for services shall be </a:t>
            </a:r>
            <a:r>
              <a:rPr lang="en-US" sz="1700" b="1" i="0" u="sng" dirty="0">
                <a:solidFill>
                  <a:srgbClr val="020F03"/>
                </a:solidFill>
                <a:effectLst/>
              </a:rPr>
              <a:t>reviewed</a:t>
            </a:r>
            <a:r>
              <a:rPr lang="en-US" sz="1700" b="1" i="0" dirty="0">
                <a:solidFill>
                  <a:srgbClr val="020F03"/>
                </a:solidFill>
                <a:effectLst/>
              </a:rPr>
              <a:t> if the annual contract amount is at least fifty thousand dollars ($50,000) in any (1) one contract year or if the total projected contract amount, including any amendments or possible extensions, is at least three hundred fifty thousand dollars ($350,000).</a:t>
            </a:r>
          </a:p>
          <a:p>
            <a:pPr marL="0" indent="0" algn="l" fontAlgn="base">
              <a:buNone/>
            </a:pPr>
            <a:r>
              <a:rPr lang="en-US" sz="1700" b="1" dirty="0">
                <a:solidFill>
                  <a:srgbClr val="020F03"/>
                </a:solidFill>
              </a:rPr>
              <a:t>In this training we will provide information in the following areas to complete a service portal entry. </a:t>
            </a:r>
          </a:p>
          <a:p>
            <a:pPr lvl="1" fontAlgn="base"/>
            <a:r>
              <a:rPr lang="en-US" sz="1700" b="1" i="0" dirty="0">
                <a:solidFill>
                  <a:srgbClr val="020F03"/>
                </a:solidFill>
                <a:effectLst/>
              </a:rPr>
              <a:t>AASIS </a:t>
            </a:r>
          </a:p>
          <a:p>
            <a:pPr lvl="1" fontAlgn="base"/>
            <a:r>
              <a:rPr lang="en-US" sz="1700" b="1" dirty="0">
                <a:solidFill>
                  <a:srgbClr val="020F03"/>
                </a:solidFill>
              </a:rPr>
              <a:t>PAPERWORK </a:t>
            </a:r>
          </a:p>
          <a:p>
            <a:pPr lvl="1" fontAlgn="base"/>
            <a:r>
              <a:rPr lang="en-US" sz="1700" b="1" i="0" dirty="0">
                <a:solidFill>
                  <a:srgbClr val="020F03"/>
                </a:solidFill>
                <a:effectLst/>
              </a:rPr>
              <a:t>PORTAL</a:t>
            </a:r>
          </a:p>
          <a:p>
            <a:pPr lvl="1"/>
            <a:endParaRPr lang="en-US" dirty="0"/>
          </a:p>
        </p:txBody>
      </p:sp>
    </p:spTree>
    <p:extLst>
      <p:ext uri="{BB962C8B-B14F-4D97-AF65-F5344CB8AC3E}">
        <p14:creationId xmlns:p14="http://schemas.microsoft.com/office/powerpoint/2010/main" val="4034603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9F448C-DCAA-4CDE-AC9B-01A6855962F7}"/>
              </a:ext>
            </a:extLst>
          </p:cNvPr>
          <p:cNvPicPr>
            <a:picLocks noChangeAspect="1"/>
          </p:cNvPicPr>
          <p:nvPr/>
        </p:nvPicPr>
        <p:blipFill>
          <a:blip r:embed="rId3"/>
          <a:stretch>
            <a:fillRect/>
          </a:stretch>
        </p:blipFill>
        <p:spPr>
          <a:xfrm>
            <a:off x="489418" y="680680"/>
            <a:ext cx="5336616" cy="6177320"/>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3AC394EB-BFDA-4DD7-88C1-76A63D45CFF9}"/>
              </a:ext>
            </a:extLst>
          </p:cNvPr>
          <p:cNvPicPr>
            <a:picLocks noChangeAspect="1"/>
          </p:cNvPicPr>
          <p:nvPr/>
        </p:nvPicPr>
        <p:blipFill>
          <a:blip r:embed="rId4"/>
          <a:stretch>
            <a:fillRect/>
          </a:stretch>
        </p:blipFill>
        <p:spPr>
          <a:xfrm>
            <a:off x="6200502" y="680680"/>
            <a:ext cx="5502080" cy="6177320"/>
          </a:xfrm>
          <a:prstGeom prst="rect">
            <a:avLst/>
          </a:prstGeom>
          <a:ln>
            <a:noFill/>
          </a:ln>
          <a:effectLst>
            <a:outerShdw blurRad="190500" algn="tl" rotWithShape="0">
              <a:srgbClr val="000000">
                <a:alpha val="70000"/>
              </a:srgbClr>
            </a:outerShdw>
          </a:effectLst>
        </p:spPr>
      </p:pic>
      <p:sp>
        <p:nvSpPr>
          <p:cNvPr id="2" name="TextBox 1">
            <a:extLst>
              <a:ext uri="{FF2B5EF4-FFF2-40B4-BE49-F238E27FC236}">
                <a16:creationId xmlns:a16="http://schemas.microsoft.com/office/drawing/2014/main" id="{2223447D-0A28-432C-8DBE-5034AEA87922}"/>
              </a:ext>
            </a:extLst>
          </p:cNvPr>
          <p:cNvSpPr txBox="1"/>
          <p:nvPr/>
        </p:nvSpPr>
        <p:spPr>
          <a:xfrm>
            <a:off x="6514011" y="3675017"/>
            <a:ext cx="4841966" cy="923330"/>
          </a:xfrm>
          <a:prstGeom prst="rect">
            <a:avLst/>
          </a:prstGeom>
          <a:noFill/>
        </p:spPr>
        <p:txBody>
          <a:bodyPr wrap="square" rtlCol="0">
            <a:spAutoFit/>
          </a:bodyPr>
          <a:lstStyle/>
          <a:p>
            <a:r>
              <a:rPr lang="en-US" b="1" u="sng" dirty="0"/>
              <a:t>Attachment #2</a:t>
            </a:r>
          </a:p>
          <a:p>
            <a:pPr marL="285750" indent="-285750">
              <a:buFont typeface="Arial" panose="020B0604020202020204" pitchFamily="34" charset="0"/>
              <a:buChar char="•"/>
            </a:pPr>
            <a:r>
              <a:rPr lang="en-US" dirty="0"/>
              <a:t>Top half of form applies to PCS contracts.</a:t>
            </a:r>
          </a:p>
          <a:p>
            <a:pPr marL="285750" indent="-285750">
              <a:buFont typeface="Arial" panose="020B0604020202020204" pitchFamily="34" charset="0"/>
              <a:buChar char="•"/>
            </a:pPr>
            <a:r>
              <a:rPr lang="en-US" dirty="0"/>
              <a:t>Bottom half of form applies to TGS contracts.</a:t>
            </a:r>
          </a:p>
        </p:txBody>
      </p:sp>
      <p:sp>
        <p:nvSpPr>
          <p:cNvPr id="3" name="TextBox 2">
            <a:extLst>
              <a:ext uri="{FF2B5EF4-FFF2-40B4-BE49-F238E27FC236}">
                <a16:creationId xmlns:a16="http://schemas.microsoft.com/office/drawing/2014/main" id="{2BC974A7-91BA-4C42-9C4C-894FA08ED4E3}"/>
              </a:ext>
            </a:extLst>
          </p:cNvPr>
          <p:cNvSpPr txBox="1"/>
          <p:nvPr/>
        </p:nvSpPr>
        <p:spPr>
          <a:xfrm flipH="1">
            <a:off x="6609805" y="4699992"/>
            <a:ext cx="4650378" cy="1477328"/>
          </a:xfrm>
          <a:prstGeom prst="rect">
            <a:avLst/>
          </a:prstGeom>
          <a:noFill/>
        </p:spPr>
        <p:txBody>
          <a:bodyPr wrap="square" rtlCol="0">
            <a:spAutoFit/>
          </a:bodyPr>
          <a:lstStyle/>
          <a:p>
            <a:r>
              <a:rPr lang="en-US" b="1" u="sng" dirty="0"/>
              <a:t>Attachment #3</a:t>
            </a:r>
          </a:p>
          <a:p>
            <a:pPr marL="285750" indent="-285750">
              <a:buFont typeface="Arial" panose="020B0604020202020204" pitchFamily="34" charset="0"/>
              <a:buChar char="•"/>
            </a:pPr>
            <a:r>
              <a:rPr lang="en-US" dirty="0"/>
              <a:t>Provide all details regarding the source of funds.</a:t>
            </a:r>
          </a:p>
          <a:p>
            <a:pPr marL="285750" indent="-285750">
              <a:buFont typeface="Arial" panose="020B0604020202020204" pitchFamily="34" charset="0"/>
              <a:buChar char="•"/>
            </a:pPr>
            <a:r>
              <a:rPr lang="en-US" dirty="0"/>
              <a:t>The total amount of funding must match the total Initial Contract Amount.</a:t>
            </a:r>
          </a:p>
        </p:txBody>
      </p:sp>
    </p:spTree>
    <p:extLst>
      <p:ext uri="{BB962C8B-B14F-4D97-AF65-F5344CB8AC3E}">
        <p14:creationId xmlns:p14="http://schemas.microsoft.com/office/powerpoint/2010/main" val="4106068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7427"/>
            <a:ext cx="6444344" cy="2023407"/>
          </a:xfrm>
        </p:spPr>
        <p:txBody>
          <a:bodyPr anchor="t">
            <a:normAutofit/>
          </a:bodyPr>
          <a:lstStyle/>
          <a:p>
            <a:pPr algn="ctr"/>
            <a:r>
              <a:rPr lang="en-US" sz="2400" b="1" dirty="0"/>
              <a:t>Completing Amendment to Services Contract</a:t>
            </a:r>
          </a:p>
        </p:txBody>
      </p:sp>
      <p:sp>
        <p:nvSpPr>
          <p:cNvPr id="3" name="Content Placeholder 2"/>
          <p:cNvSpPr>
            <a:spLocks noGrp="1"/>
          </p:cNvSpPr>
          <p:nvPr>
            <p:ph sz="half" idx="1"/>
          </p:nvPr>
        </p:nvSpPr>
        <p:spPr>
          <a:xfrm>
            <a:off x="435429" y="2159726"/>
            <a:ext cx="5747657" cy="4232365"/>
          </a:xfrm>
        </p:spPr>
        <p:txBody>
          <a:bodyPr>
            <a:normAutofit fontScale="62500" lnSpcReduction="20000"/>
          </a:bodyPr>
          <a:lstStyle/>
          <a:p>
            <a:pPr marL="0" indent="0">
              <a:buNone/>
            </a:pPr>
            <a:endParaRPr lang="en-US" sz="1400" dirty="0"/>
          </a:p>
          <a:p>
            <a:pPr marL="0" indent="0" algn="ctr">
              <a:buNone/>
            </a:pPr>
            <a:r>
              <a:rPr lang="en-US" sz="2800" b="1" dirty="0">
                <a:solidFill>
                  <a:schemeClr val="tx1"/>
                </a:solidFill>
              </a:rPr>
              <a:t>SRV-1A FORM</a:t>
            </a:r>
            <a:br>
              <a:rPr lang="en-US" sz="1400" b="1" dirty="0">
                <a:solidFill>
                  <a:schemeClr val="tx1"/>
                </a:solidFill>
              </a:rPr>
            </a:br>
            <a:endParaRPr lang="en-US" sz="1400" b="1" dirty="0">
              <a:solidFill>
                <a:schemeClr val="tx1"/>
              </a:solidFill>
            </a:endParaRPr>
          </a:p>
          <a:p>
            <a:pPr marL="0" indent="0">
              <a:buNone/>
            </a:pPr>
            <a:r>
              <a:rPr lang="en-US" sz="2300" b="1" u="sng" dirty="0"/>
              <a:t>Amendments</a:t>
            </a:r>
          </a:p>
          <a:p>
            <a:pPr lvl="1"/>
            <a:r>
              <a:rPr lang="en-US" sz="1400" b="1" dirty="0"/>
              <a:t> </a:t>
            </a:r>
            <a:r>
              <a:rPr lang="en-US" sz="2200" b="1" dirty="0"/>
              <a:t>Amendments are for making changes to the original contract</a:t>
            </a:r>
          </a:p>
          <a:p>
            <a:pPr marL="0" indent="0">
              <a:buNone/>
            </a:pPr>
            <a:endParaRPr lang="en-US" sz="1400" b="1" dirty="0"/>
          </a:p>
          <a:p>
            <a:pPr marL="0" indent="0">
              <a:buNone/>
            </a:pPr>
            <a:r>
              <a:rPr lang="en-US" sz="2300" b="1" u="sng" dirty="0"/>
              <a:t>Expiration date</a:t>
            </a:r>
            <a:r>
              <a:rPr lang="en-US" sz="2300" b="1" dirty="0"/>
              <a:t> </a:t>
            </a:r>
          </a:p>
          <a:p>
            <a:pPr lvl="1"/>
            <a:r>
              <a:rPr lang="en-US" sz="2200" b="1" dirty="0"/>
              <a:t>The expiration date is only required if extending the contract</a:t>
            </a:r>
          </a:p>
          <a:p>
            <a:pPr marL="0" indent="0">
              <a:buNone/>
            </a:pPr>
            <a:endParaRPr lang="en-US" sz="1400" b="1" dirty="0"/>
          </a:p>
          <a:p>
            <a:pPr marL="0" indent="0">
              <a:buNone/>
            </a:pPr>
            <a:r>
              <a:rPr lang="en-US" sz="2300" b="1" u="sng" dirty="0"/>
              <a:t>Purpose of the Amendment</a:t>
            </a:r>
          </a:p>
          <a:p>
            <a:pPr lvl="1"/>
            <a:r>
              <a:rPr lang="en-US" sz="2000" b="1" dirty="0"/>
              <a:t>Provide a brief description of the purpose for the Amendment and include a short description of the services being provided</a:t>
            </a:r>
          </a:p>
          <a:p>
            <a:pPr marL="0" indent="0">
              <a:buNone/>
            </a:pPr>
            <a:endParaRPr lang="en-US" sz="1400" b="1" dirty="0"/>
          </a:p>
          <a:p>
            <a:pPr marL="0" indent="0">
              <a:buNone/>
            </a:pPr>
            <a:r>
              <a:rPr lang="en-US" sz="2300" b="1" u="sng" dirty="0"/>
              <a:t>Amended Dollar Amount</a:t>
            </a:r>
          </a:p>
          <a:p>
            <a:pPr lvl="1"/>
            <a:r>
              <a:rPr lang="en-US" sz="2000" b="1" dirty="0"/>
              <a:t>Enter dollar amount for increase or decrease in funds</a:t>
            </a:r>
          </a:p>
          <a:p>
            <a:pPr lvl="1"/>
            <a:endParaRPr lang="en-US" sz="1400" dirty="0"/>
          </a:p>
          <a:p>
            <a:pPr marL="457200" lvl="1" indent="0">
              <a:buNone/>
            </a:pPr>
            <a:endParaRPr lang="en-US" sz="1400" dirty="0"/>
          </a:p>
        </p:txBody>
      </p:sp>
      <p:pic>
        <p:nvPicPr>
          <p:cNvPr id="5" name="Picture 4">
            <a:extLst>
              <a:ext uri="{FF2B5EF4-FFF2-40B4-BE49-F238E27FC236}">
                <a16:creationId xmlns:a16="http://schemas.microsoft.com/office/drawing/2014/main" id="{EC1445DF-CFC6-47A8-A2FD-32AE13AAC5DE}"/>
              </a:ext>
            </a:extLst>
          </p:cNvPr>
          <p:cNvPicPr>
            <a:picLocks noChangeAspect="1"/>
          </p:cNvPicPr>
          <p:nvPr/>
        </p:nvPicPr>
        <p:blipFill>
          <a:blip r:embed="rId3"/>
          <a:stretch>
            <a:fillRect/>
          </a:stretch>
        </p:blipFill>
        <p:spPr>
          <a:xfrm>
            <a:off x="6183086" y="606581"/>
            <a:ext cx="5495108" cy="618610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035729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BBEFF6-DF4D-4F72-8864-8C3162A57C01}"/>
              </a:ext>
            </a:extLst>
          </p:cNvPr>
          <p:cNvSpPr>
            <a:spLocks noGrp="1"/>
          </p:cNvSpPr>
          <p:nvPr>
            <p:ph sz="half" idx="1"/>
          </p:nvPr>
        </p:nvSpPr>
        <p:spPr>
          <a:xfrm>
            <a:off x="493057" y="2502576"/>
            <a:ext cx="5329046" cy="3056095"/>
          </a:xfrm>
        </p:spPr>
        <p:txBody>
          <a:bodyPr anchor="t">
            <a:normAutofit fontScale="92500" lnSpcReduction="20000"/>
          </a:bodyPr>
          <a:lstStyle/>
          <a:p>
            <a:pPr marL="0" indent="0">
              <a:buNone/>
            </a:pPr>
            <a:r>
              <a:rPr lang="en-US" sz="2000" b="1" u="sng" dirty="0"/>
              <a:t>Source of Funds</a:t>
            </a:r>
          </a:p>
          <a:p>
            <a:pPr lvl="1"/>
            <a:r>
              <a:rPr lang="en-US" sz="1900" b="1" dirty="0"/>
              <a:t>Fund Source (Federal, State, etc.)</a:t>
            </a:r>
          </a:p>
          <a:p>
            <a:pPr lvl="1"/>
            <a:r>
              <a:rPr lang="en-US" sz="1900" b="1" dirty="0"/>
              <a:t>Identify Source of Funds (specific source: - i.e., special taxes or fees)</a:t>
            </a:r>
          </a:p>
          <a:p>
            <a:pPr lvl="1"/>
            <a:r>
              <a:rPr lang="en-US" sz="1900" b="1" dirty="0"/>
              <a:t>Fund Center</a:t>
            </a:r>
          </a:p>
          <a:p>
            <a:pPr lvl="1"/>
            <a:r>
              <a:rPr lang="en-US" sz="1900" b="1" dirty="0"/>
              <a:t>Amount of funding (must match the “New Total”)</a:t>
            </a:r>
          </a:p>
          <a:p>
            <a:pPr lvl="1"/>
            <a:r>
              <a:rPr lang="en-US" sz="1900" b="1" dirty="0"/>
              <a:t>% of Total Contract Cost (must equal 100%)</a:t>
            </a:r>
          </a:p>
          <a:p>
            <a:pPr lvl="1"/>
            <a:endParaRPr lang="en-US" dirty="0"/>
          </a:p>
          <a:p>
            <a:pPr marL="457200" lvl="1" indent="0">
              <a:buNone/>
            </a:pPr>
            <a:endParaRPr lang="en-US" dirty="0"/>
          </a:p>
        </p:txBody>
      </p:sp>
      <p:pic>
        <p:nvPicPr>
          <p:cNvPr id="4" name="Picture 3">
            <a:extLst>
              <a:ext uri="{FF2B5EF4-FFF2-40B4-BE49-F238E27FC236}">
                <a16:creationId xmlns:a16="http://schemas.microsoft.com/office/drawing/2014/main" id="{660F6FEA-1304-40BF-9647-6085EE0EC312}"/>
              </a:ext>
            </a:extLst>
          </p:cNvPr>
          <p:cNvPicPr>
            <a:picLocks noChangeAspect="1"/>
          </p:cNvPicPr>
          <p:nvPr/>
        </p:nvPicPr>
        <p:blipFill>
          <a:blip r:embed="rId3"/>
          <a:stretch>
            <a:fillRect/>
          </a:stretch>
        </p:blipFill>
        <p:spPr>
          <a:xfrm>
            <a:off x="6096000" y="702504"/>
            <a:ext cx="5442258" cy="6046639"/>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3DDA1005-CECA-4BDB-9682-3BB0B6D3AAD0}"/>
              </a:ext>
            </a:extLst>
          </p:cNvPr>
          <p:cNvSpPr txBox="1"/>
          <p:nvPr/>
        </p:nvSpPr>
        <p:spPr>
          <a:xfrm>
            <a:off x="653742" y="702504"/>
            <a:ext cx="5007677" cy="954107"/>
          </a:xfrm>
          <a:prstGeom prst="rect">
            <a:avLst/>
          </a:prstGeom>
          <a:noFill/>
        </p:spPr>
        <p:txBody>
          <a:bodyPr wrap="square" rtlCol="0">
            <a:spAutoFit/>
          </a:bodyPr>
          <a:lstStyle/>
          <a:p>
            <a:pPr algn="ctr"/>
            <a:r>
              <a:rPr lang="en-US" sz="2800" b="1" dirty="0">
                <a:solidFill>
                  <a:schemeClr val="bg1"/>
                </a:solidFill>
              </a:rPr>
              <a:t>WHERE IS THE MONEY COMING FROM?</a:t>
            </a:r>
          </a:p>
        </p:txBody>
      </p:sp>
    </p:spTree>
    <p:extLst>
      <p:ext uri="{BB962C8B-B14F-4D97-AF65-F5344CB8AC3E}">
        <p14:creationId xmlns:p14="http://schemas.microsoft.com/office/powerpoint/2010/main" val="2471584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4C119-E70F-4F3B-90EE-83C3A1E002A8}"/>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3A3A96E8-F903-4006-A7CE-C062B83CEB36}"/>
              </a:ext>
            </a:extLst>
          </p:cNvPr>
          <p:cNvSpPr>
            <a:spLocks noGrp="1"/>
          </p:cNvSpPr>
          <p:nvPr>
            <p:ph idx="1"/>
          </p:nvPr>
        </p:nvSpPr>
        <p:spPr/>
        <p:txBody>
          <a:bodyPr/>
          <a:lstStyle/>
          <a:p>
            <a:pPr marL="0" marR="0" lvl="0" indent="0">
              <a:lnSpc>
                <a:spcPct val="150000"/>
              </a:lnSpc>
              <a:spcBef>
                <a:spcPts val="0"/>
              </a:spcBef>
              <a:spcAft>
                <a:spcPts val="0"/>
              </a:spcAft>
              <a:buNone/>
            </a:pPr>
            <a:r>
              <a:rPr lang="en-US" sz="1800" dirty="0">
                <a:solidFill>
                  <a:srgbClr val="000000"/>
                </a:solidFill>
                <a:effectLst/>
                <a:ea typeface="Arial Unicode MS"/>
                <a:cs typeface="Times New Roman" panose="02020603050405020304" pitchFamily="18" charset="0"/>
              </a:rPr>
              <a:t>True or False: The amount of funding must match the “New Total” amount on the SRV-1A form?</a:t>
            </a:r>
            <a:endParaRPr lang="en-US" sz="1800" dirty="0">
              <a:effectLst/>
              <a:ea typeface="Calibri" panose="020F0502020204030204" pitchFamily="34" charset="0"/>
              <a:cs typeface="Times New Roman" panose="02020603050405020304" pitchFamily="18" charset="0"/>
            </a:endParaRPr>
          </a:p>
          <a:p>
            <a:pPr marL="608400" marR="0" indent="0">
              <a:lnSpc>
                <a:spcPct val="150000"/>
              </a:lnSpc>
              <a:spcBef>
                <a:spcPts val="0"/>
              </a:spcBef>
              <a:spcAft>
                <a:spcPts val="0"/>
              </a:spcAft>
              <a:buNone/>
            </a:pPr>
            <a:r>
              <a:rPr lang="en-US" sz="1800" dirty="0">
                <a:solidFill>
                  <a:srgbClr val="000000"/>
                </a:solidFill>
                <a:effectLst/>
                <a:ea typeface="Arial Unicode MS"/>
                <a:cs typeface="Times New Roman" panose="02020603050405020304" pitchFamily="18" charset="0"/>
              </a:rPr>
              <a:t>	True </a:t>
            </a:r>
            <a:endParaRPr lang="en-US" sz="1800" dirty="0">
              <a:effectLst/>
              <a:ea typeface="Calibri" panose="020F0502020204030204" pitchFamily="34" charset="0"/>
              <a:cs typeface="Times New Roman" panose="02020603050405020304" pitchFamily="18" charset="0"/>
            </a:endParaRPr>
          </a:p>
          <a:p>
            <a:pPr marL="608400" marR="0" indent="0">
              <a:lnSpc>
                <a:spcPct val="150000"/>
              </a:lnSpc>
              <a:spcBef>
                <a:spcPts val="0"/>
              </a:spcBef>
              <a:spcAft>
                <a:spcPts val="0"/>
              </a:spcAft>
              <a:buNone/>
            </a:pPr>
            <a:r>
              <a:rPr lang="en-US" sz="1800" dirty="0">
                <a:solidFill>
                  <a:srgbClr val="000000"/>
                </a:solidFill>
                <a:effectLst/>
                <a:ea typeface="Arial Unicode MS"/>
                <a:cs typeface="Times New Roman" panose="02020603050405020304" pitchFamily="18" charset="0"/>
              </a:rPr>
              <a:t>	False </a:t>
            </a:r>
            <a:endParaRPr lang="en-US" sz="1800" dirty="0">
              <a:effectLs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0634507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4C119-E70F-4F3B-90EE-83C3A1E002A8}"/>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3A3A96E8-F903-4006-A7CE-C062B83CEB36}"/>
              </a:ext>
            </a:extLst>
          </p:cNvPr>
          <p:cNvSpPr>
            <a:spLocks noGrp="1"/>
          </p:cNvSpPr>
          <p:nvPr>
            <p:ph idx="1"/>
          </p:nvPr>
        </p:nvSpPr>
        <p:spPr/>
        <p:txBody>
          <a:bodyPr/>
          <a:lstStyle/>
          <a:p>
            <a:pPr marL="0" marR="0" lvl="0" indent="0">
              <a:lnSpc>
                <a:spcPct val="150000"/>
              </a:lnSpc>
              <a:spcBef>
                <a:spcPts val="0"/>
              </a:spcBef>
              <a:spcAft>
                <a:spcPts val="0"/>
              </a:spcAft>
              <a:buNone/>
            </a:pPr>
            <a:r>
              <a:rPr lang="en-US" sz="1800" dirty="0">
                <a:solidFill>
                  <a:srgbClr val="000000"/>
                </a:solidFill>
                <a:effectLst/>
                <a:ea typeface="Arial Unicode MS"/>
                <a:cs typeface="Times New Roman" panose="02020603050405020304" pitchFamily="18" charset="0"/>
              </a:rPr>
              <a:t>True or False: The amount of funding must match the “New Total” amount on the SRV-1A form?</a:t>
            </a:r>
            <a:endParaRPr lang="en-US" sz="1800" dirty="0">
              <a:effectLst/>
              <a:ea typeface="Calibri" panose="020F0502020204030204" pitchFamily="34" charset="0"/>
              <a:cs typeface="Times New Roman" panose="02020603050405020304" pitchFamily="18" charset="0"/>
            </a:endParaRPr>
          </a:p>
          <a:p>
            <a:pPr marL="608400" marR="0" indent="0">
              <a:lnSpc>
                <a:spcPct val="150000"/>
              </a:lnSpc>
              <a:spcBef>
                <a:spcPts val="0"/>
              </a:spcBef>
              <a:spcAft>
                <a:spcPts val="0"/>
              </a:spcAft>
              <a:buNone/>
            </a:pPr>
            <a:r>
              <a:rPr lang="en-US" sz="1800" dirty="0">
                <a:solidFill>
                  <a:srgbClr val="000000"/>
                </a:solidFill>
                <a:effectLst/>
                <a:ea typeface="Arial Unicode MS"/>
                <a:cs typeface="Times New Roman" panose="02020603050405020304" pitchFamily="18" charset="0"/>
              </a:rPr>
              <a:t>	</a:t>
            </a:r>
            <a:r>
              <a:rPr lang="en-US" sz="1800" dirty="0">
                <a:solidFill>
                  <a:srgbClr val="000000"/>
                </a:solidFill>
                <a:effectLst/>
                <a:highlight>
                  <a:srgbClr val="FFFF00"/>
                </a:highlight>
                <a:ea typeface="Arial Unicode MS"/>
                <a:cs typeface="Times New Roman" panose="02020603050405020304" pitchFamily="18" charset="0"/>
              </a:rPr>
              <a:t>True </a:t>
            </a:r>
            <a:endParaRPr lang="en-US" sz="1800" dirty="0">
              <a:effectLst/>
              <a:highlight>
                <a:srgbClr val="FFFF00"/>
              </a:highlight>
              <a:ea typeface="Calibri" panose="020F0502020204030204" pitchFamily="34" charset="0"/>
              <a:cs typeface="Times New Roman" panose="02020603050405020304" pitchFamily="18" charset="0"/>
            </a:endParaRPr>
          </a:p>
          <a:p>
            <a:pPr marL="608400" marR="0" indent="0">
              <a:lnSpc>
                <a:spcPct val="150000"/>
              </a:lnSpc>
              <a:spcBef>
                <a:spcPts val="0"/>
              </a:spcBef>
              <a:spcAft>
                <a:spcPts val="0"/>
              </a:spcAft>
              <a:buNone/>
            </a:pPr>
            <a:r>
              <a:rPr lang="en-US" sz="1800" dirty="0">
                <a:solidFill>
                  <a:srgbClr val="000000"/>
                </a:solidFill>
                <a:effectLst/>
                <a:ea typeface="Arial Unicode MS"/>
                <a:cs typeface="Times New Roman" panose="02020603050405020304" pitchFamily="18" charset="0"/>
              </a:rPr>
              <a:t>	False </a:t>
            </a:r>
            <a:endParaRPr lang="en-US" sz="1800" dirty="0">
              <a:effectLs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36407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AB30EF-EF39-40ED-82AF-3957D8FEBDDA}"/>
              </a:ext>
            </a:extLst>
          </p:cNvPr>
          <p:cNvPicPr>
            <a:picLocks noChangeAspect="1"/>
          </p:cNvPicPr>
          <p:nvPr/>
        </p:nvPicPr>
        <p:blipFill>
          <a:blip r:embed="rId2"/>
          <a:stretch>
            <a:fillRect/>
          </a:stretch>
        </p:blipFill>
        <p:spPr>
          <a:xfrm>
            <a:off x="6156960" y="696994"/>
            <a:ext cx="5320937" cy="6039279"/>
          </a:xfrm>
          <a:prstGeom prst="rect">
            <a:avLst/>
          </a:prstGeom>
          <a:ln>
            <a:noFill/>
          </a:ln>
          <a:effectLst>
            <a:outerShdw blurRad="190500" algn="tl" rotWithShape="0">
              <a:srgbClr val="000000">
                <a:alpha val="70000"/>
              </a:srgbClr>
            </a:outerShdw>
          </a:effectLst>
        </p:spPr>
      </p:pic>
      <p:sp>
        <p:nvSpPr>
          <p:cNvPr id="2" name="TextBox 1">
            <a:extLst>
              <a:ext uri="{FF2B5EF4-FFF2-40B4-BE49-F238E27FC236}">
                <a16:creationId xmlns:a16="http://schemas.microsoft.com/office/drawing/2014/main" id="{61C7E6C9-CF1E-43CA-A4D7-2A545D2FAA2B}"/>
              </a:ext>
            </a:extLst>
          </p:cNvPr>
          <p:cNvSpPr txBox="1"/>
          <p:nvPr/>
        </p:nvSpPr>
        <p:spPr>
          <a:xfrm>
            <a:off x="1234074" y="2423675"/>
            <a:ext cx="4241073" cy="2492990"/>
          </a:xfrm>
          <a:prstGeom prst="rect">
            <a:avLst/>
          </a:prstGeom>
          <a:noFill/>
        </p:spPr>
        <p:txBody>
          <a:bodyPr wrap="square" rtlCol="0">
            <a:spAutoFit/>
          </a:bodyPr>
          <a:lstStyle/>
          <a:p>
            <a:endParaRPr lang="en-US" dirty="0"/>
          </a:p>
          <a:p>
            <a:r>
              <a:rPr lang="en-US" sz="2000" b="1" dirty="0"/>
              <a:t>Must be completed and signed/dated by the Department and the Contractor.</a:t>
            </a:r>
          </a:p>
          <a:p>
            <a:endParaRPr lang="en-US" sz="2000" b="1" dirty="0"/>
          </a:p>
          <a:p>
            <a:r>
              <a:rPr lang="en-US" sz="2000" b="1" dirty="0"/>
              <a:t>(Electronic signatures are accepted.)</a:t>
            </a:r>
          </a:p>
          <a:p>
            <a:endParaRPr lang="en-US" dirty="0"/>
          </a:p>
        </p:txBody>
      </p:sp>
      <p:sp>
        <p:nvSpPr>
          <p:cNvPr id="3" name="TextBox 2">
            <a:extLst>
              <a:ext uri="{FF2B5EF4-FFF2-40B4-BE49-F238E27FC236}">
                <a16:creationId xmlns:a16="http://schemas.microsoft.com/office/drawing/2014/main" id="{44A8A9A8-6E8C-4567-B3FF-D6FCC50CF47C}"/>
              </a:ext>
            </a:extLst>
          </p:cNvPr>
          <p:cNvSpPr txBox="1"/>
          <p:nvPr/>
        </p:nvSpPr>
        <p:spPr>
          <a:xfrm>
            <a:off x="1037397" y="879565"/>
            <a:ext cx="4437750" cy="646331"/>
          </a:xfrm>
          <a:prstGeom prst="rect">
            <a:avLst/>
          </a:prstGeom>
          <a:noFill/>
        </p:spPr>
        <p:txBody>
          <a:bodyPr wrap="square" rtlCol="0">
            <a:spAutoFit/>
          </a:bodyPr>
          <a:lstStyle/>
          <a:p>
            <a:pPr algn="ctr"/>
            <a:r>
              <a:rPr lang="en-US" sz="3600" b="1" dirty="0">
                <a:solidFill>
                  <a:schemeClr val="bg1"/>
                </a:solidFill>
              </a:rPr>
              <a:t>SIGNATURE PAGE</a:t>
            </a:r>
          </a:p>
        </p:txBody>
      </p:sp>
    </p:spTree>
    <p:extLst>
      <p:ext uri="{BB962C8B-B14F-4D97-AF65-F5344CB8AC3E}">
        <p14:creationId xmlns:p14="http://schemas.microsoft.com/office/powerpoint/2010/main" val="2836563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DF52D2-DC01-44A9-A207-E63BC822C6E0}"/>
              </a:ext>
            </a:extLst>
          </p:cNvPr>
          <p:cNvPicPr>
            <a:picLocks noChangeAspect="1"/>
          </p:cNvPicPr>
          <p:nvPr/>
        </p:nvPicPr>
        <p:blipFill>
          <a:blip r:embed="rId3"/>
          <a:stretch>
            <a:fillRect/>
          </a:stretch>
        </p:blipFill>
        <p:spPr>
          <a:xfrm>
            <a:off x="1480457" y="2324942"/>
            <a:ext cx="8900160" cy="4310989"/>
          </a:xfrm>
          <a:prstGeom prst="rect">
            <a:avLst/>
          </a:prstGeom>
        </p:spPr>
      </p:pic>
      <p:sp>
        <p:nvSpPr>
          <p:cNvPr id="4" name="TextBox 3">
            <a:extLst>
              <a:ext uri="{FF2B5EF4-FFF2-40B4-BE49-F238E27FC236}">
                <a16:creationId xmlns:a16="http://schemas.microsoft.com/office/drawing/2014/main" id="{61280C57-50F6-4B79-BC3F-ECB083AC65B2}"/>
              </a:ext>
            </a:extLst>
          </p:cNvPr>
          <p:cNvSpPr txBox="1"/>
          <p:nvPr/>
        </p:nvSpPr>
        <p:spPr>
          <a:xfrm>
            <a:off x="1068309" y="1955610"/>
            <a:ext cx="9895438" cy="338554"/>
          </a:xfrm>
          <a:prstGeom prst="rect">
            <a:avLst/>
          </a:prstGeom>
          <a:noFill/>
        </p:spPr>
        <p:txBody>
          <a:bodyPr wrap="square">
            <a:spAutoFit/>
          </a:bodyPr>
          <a:lstStyle/>
          <a:p>
            <a:r>
              <a:rPr lang="en-US" sz="1600" b="1" dirty="0"/>
              <a:t>https://www.transform.ar.gov/wp-content/uploads/2020/08/Service-Contract-Submission-Checklist.pdf</a:t>
            </a:r>
          </a:p>
        </p:txBody>
      </p:sp>
      <p:sp>
        <p:nvSpPr>
          <p:cNvPr id="6" name="TextBox 5">
            <a:extLst>
              <a:ext uri="{FF2B5EF4-FFF2-40B4-BE49-F238E27FC236}">
                <a16:creationId xmlns:a16="http://schemas.microsoft.com/office/drawing/2014/main" id="{814BA0B3-EF7B-4A2C-9B2F-4C16DD22653C}"/>
              </a:ext>
            </a:extLst>
          </p:cNvPr>
          <p:cNvSpPr txBox="1"/>
          <p:nvPr/>
        </p:nvSpPr>
        <p:spPr>
          <a:xfrm>
            <a:off x="586739" y="801448"/>
            <a:ext cx="11005185" cy="707886"/>
          </a:xfrm>
          <a:prstGeom prst="rect">
            <a:avLst/>
          </a:prstGeom>
          <a:noFill/>
        </p:spPr>
        <p:txBody>
          <a:bodyPr wrap="square">
            <a:spAutoFit/>
          </a:bodyPr>
          <a:lstStyle/>
          <a:p>
            <a:pPr algn="ctr"/>
            <a:r>
              <a:rPr lang="en-US" sz="4000" b="1" dirty="0">
                <a:solidFill>
                  <a:schemeClr val="bg1"/>
                </a:solidFill>
              </a:rPr>
              <a:t>SERVICE CONTRACT CHECKLIST</a:t>
            </a:r>
          </a:p>
        </p:txBody>
      </p:sp>
    </p:spTree>
    <p:extLst>
      <p:ext uri="{BB962C8B-B14F-4D97-AF65-F5344CB8AC3E}">
        <p14:creationId xmlns:p14="http://schemas.microsoft.com/office/powerpoint/2010/main" val="29534947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3EA33C-4F95-45BE-B59F-6FAB4A405EF1}"/>
              </a:ext>
            </a:extLst>
          </p:cNvPr>
          <p:cNvSpPr>
            <a:spLocks noGrp="1"/>
          </p:cNvSpPr>
          <p:nvPr>
            <p:ph type="title"/>
          </p:nvPr>
        </p:nvSpPr>
        <p:spPr>
          <a:xfrm>
            <a:off x="838200" y="853400"/>
            <a:ext cx="10515600" cy="720568"/>
          </a:xfrm>
        </p:spPr>
        <p:txBody>
          <a:bodyPr>
            <a:normAutofit/>
          </a:bodyPr>
          <a:lstStyle/>
          <a:p>
            <a:pPr algn="ctr"/>
            <a:r>
              <a:rPr lang="en-US" sz="4000" b="1" dirty="0"/>
              <a:t>Contract Review Form </a:t>
            </a:r>
          </a:p>
        </p:txBody>
      </p:sp>
      <p:pic>
        <p:nvPicPr>
          <p:cNvPr id="11" name="Content Placeholder 6">
            <a:extLst>
              <a:ext uri="{FF2B5EF4-FFF2-40B4-BE49-F238E27FC236}">
                <a16:creationId xmlns:a16="http://schemas.microsoft.com/office/drawing/2014/main" id="{6BBB3F66-B8DB-4E85-A143-6595ADA9800E}"/>
              </a:ext>
            </a:extLst>
          </p:cNvPr>
          <p:cNvPicPr>
            <a:picLocks noGrp="1" noChangeAspect="1"/>
          </p:cNvPicPr>
          <p:nvPr>
            <p:ph sz="half" idx="2"/>
          </p:nvPr>
        </p:nvPicPr>
        <p:blipFill>
          <a:blip r:embed="rId3"/>
          <a:stretch>
            <a:fillRect/>
          </a:stretch>
        </p:blipFill>
        <p:spPr>
          <a:xfrm>
            <a:off x="6767118" y="2008433"/>
            <a:ext cx="4832664" cy="4409328"/>
          </a:xfrm>
          <a:prstGeom prst="rect">
            <a:avLst/>
          </a:prstGeom>
          <a:ln>
            <a:noFill/>
          </a:ln>
          <a:effectLst>
            <a:outerShdw blurRad="292100" dist="139700" dir="2700000" algn="tl" rotWithShape="0">
              <a:srgbClr val="333333">
                <a:alpha val="65000"/>
              </a:srgbClr>
            </a:outerShdw>
          </a:effectLst>
        </p:spPr>
      </p:pic>
      <p:sp>
        <p:nvSpPr>
          <p:cNvPr id="13" name="Content Placeholder 12">
            <a:extLst>
              <a:ext uri="{FF2B5EF4-FFF2-40B4-BE49-F238E27FC236}">
                <a16:creationId xmlns:a16="http://schemas.microsoft.com/office/drawing/2014/main" id="{E11C3144-2B2B-499D-8A0F-4E54E769CF90}"/>
              </a:ext>
            </a:extLst>
          </p:cNvPr>
          <p:cNvSpPr>
            <a:spLocks noGrp="1"/>
          </p:cNvSpPr>
          <p:nvPr>
            <p:ph sz="half" idx="1"/>
          </p:nvPr>
        </p:nvSpPr>
        <p:spPr>
          <a:xfrm>
            <a:off x="1249826" y="2187019"/>
            <a:ext cx="4673600" cy="4304776"/>
          </a:xfrm>
        </p:spPr>
        <p:txBody>
          <a:bodyPr/>
          <a:lstStyle/>
          <a:p>
            <a:pPr marL="0" indent="0">
              <a:buNone/>
            </a:pPr>
            <a:r>
              <a:rPr lang="en-US" sz="2200" b="1" u="sng" dirty="0"/>
              <a:t>Contract Review Form</a:t>
            </a:r>
          </a:p>
          <a:p>
            <a:pPr marL="0" indent="0">
              <a:buNone/>
            </a:pPr>
            <a:endParaRPr lang="en-US" sz="2000" b="1" u="sng" dirty="0"/>
          </a:p>
          <a:p>
            <a:r>
              <a:rPr lang="en-US" sz="2000" b="1" dirty="0"/>
              <a:t>Required for all IT contracts with a value of $100,000 or more</a:t>
            </a:r>
          </a:p>
          <a:p>
            <a:r>
              <a:rPr lang="en-US" sz="2000" b="1" dirty="0"/>
              <a:t>Provides a summary of the contract information</a:t>
            </a:r>
          </a:p>
          <a:p>
            <a:r>
              <a:rPr lang="en-US" sz="2000" b="1" dirty="0"/>
              <a:t>The form is located on the OSP website under Procurement Forms and Reporting </a:t>
            </a:r>
          </a:p>
          <a:p>
            <a:endParaRPr lang="en-US" dirty="0"/>
          </a:p>
          <a:p>
            <a:endParaRPr lang="en-US" dirty="0"/>
          </a:p>
        </p:txBody>
      </p:sp>
      <p:sp>
        <p:nvSpPr>
          <p:cNvPr id="2" name="Oval 1">
            <a:extLst>
              <a:ext uri="{FF2B5EF4-FFF2-40B4-BE49-F238E27FC236}">
                <a16:creationId xmlns:a16="http://schemas.microsoft.com/office/drawing/2014/main" id="{F29230DC-ADCB-4445-8AC6-6FA55ACB61FA}"/>
              </a:ext>
            </a:extLst>
          </p:cNvPr>
          <p:cNvSpPr/>
          <p:nvPr/>
        </p:nvSpPr>
        <p:spPr>
          <a:xfrm>
            <a:off x="6808205" y="2877364"/>
            <a:ext cx="1611085" cy="26125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344723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07FAF-79A5-4501-88B6-5FFE49078814}"/>
              </a:ext>
            </a:extLst>
          </p:cNvPr>
          <p:cNvSpPr>
            <a:spLocks noGrp="1"/>
          </p:cNvSpPr>
          <p:nvPr>
            <p:ph type="title"/>
          </p:nvPr>
        </p:nvSpPr>
        <p:spPr>
          <a:xfrm>
            <a:off x="575894" y="729658"/>
            <a:ext cx="11029616" cy="746717"/>
          </a:xfrm>
        </p:spPr>
        <p:txBody>
          <a:bodyPr>
            <a:normAutofit/>
          </a:bodyPr>
          <a:lstStyle/>
          <a:p>
            <a:pPr algn="ctr"/>
            <a:r>
              <a:rPr lang="en-US" sz="3200" b="1" dirty="0"/>
              <a:t>Contract and grant disclosure form</a:t>
            </a:r>
          </a:p>
        </p:txBody>
      </p:sp>
      <p:pic>
        <p:nvPicPr>
          <p:cNvPr id="4" name="Picture 3">
            <a:extLst>
              <a:ext uri="{FF2B5EF4-FFF2-40B4-BE49-F238E27FC236}">
                <a16:creationId xmlns:a16="http://schemas.microsoft.com/office/drawing/2014/main" id="{8F810846-8CF1-4653-A16E-72C08DF40F9E}"/>
              </a:ext>
            </a:extLst>
          </p:cNvPr>
          <p:cNvPicPr>
            <a:picLocks noChangeAspect="1"/>
          </p:cNvPicPr>
          <p:nvPr/>
        </p:nvPicPr>
        <p:blipFill>
          <a:blip r:embed="rId2"/>
          <a:stretch>
            <a:fillRect/>
          </a:stretch>
        </p:blipFill>
        <p:spPr>
          <a:xfrm>
            <a:off x="1489435" y="1866900"/>
            <a:ext cx="9059159" cy="4991100"/>
          </a:xfrm>
          <a:prstGeom prst="rect">
            <a:avLst/>
          </a:prstGeom>
        </p:spPr>
      </p:pic>
    </p:spTree>
    <p:extLst>
      <p:ext uri="{BB962C8B-B14F-4D97-AF65-F5344CB8AC3E}">
        <p14:creationId xmlns:p14="http://schemas.microsoft.com/office/powerpoint/2010/main" val="25862153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81C6-FACA-F74A-5A43-E8209168B291}"/>
              </a:ext>
            </a:extLst>
          </p:cNvPr>
          <p:cNvSpPr>
            <a:spLocks noGrp="1"/>
          </p:cNvSpPr>
          <p:nvPr>
            <p:ph type="title"/>
          </p:nvPr>
        </p:nvSpPr>
        <p:spPr>
          <a:xfrm>
            <a:off x="575894" y="771524"/>
            <a:ext cx="11029616" cy="689631"/>
          </a:xfrm>
        </p:spPr>
        <p:txBody>
          <a:bodyPr>
            <a:normAutofit/>
          </a:bodyPr>
          <a:lstStyle/>
          <a:p>
            <a:pPr algn="ctr"/>
            <a:r>
              <a:rPr lang="en-US" b="1" dirty="0"/>
              <a:t>CONTRACT AND GRANT DISCLOSURE FORM - PAGE 2</a:t>
            </a:r>
          </a:p>
        </p:txBody>
      </p:sp>
      <p:pic>
        <p:nvPicPr>
          <p:cNvPr id="4" name="Picture 3">
            <a:extLst>
              <a:ext uri="{FF2B5EF4-FFF2-40B4-BE49-F238E27FC236}">
                <a16:creationId xmlns:a16="http://schemas.microsoft.com/office/drawing/2014/main" id="{7F23C199-E0DE-D25C-1397-681FAE5BEB4A}"/>
              </a:ext>
            </a:extLst>
          </p:cNvPr>
          <p:cNvPicPr>
            <a:picLocks noChangeAspect="1"/>
          </p:cNvPicPr>
          <p:nvPr/>
        </p:nvPicPr>
        <p:blipFill>
          <a:blip r:embed="rId3"/>
          <a:stretch>
            <a:fillRect/>
          </a:stretch>
        </p:blipFill>
        <p:spPr>
          <a:xfrm>
            <a:off x="1533525" y="1847850"/>
            <a:ext cx="8924925" cy="4895850"/>
          </a:xfrm>
          <a:prstGeom prst="rect">
            <a:avLst/>
          </a:prstGeom>
        </p:spPr>
      </p:pic>
    </p:spTree>
    <p:extLst>
      <p:ext uri="{BB962C8B-B14F-4D97-AF65-F5344CB8AC3E}">
        <p14:creationId xmlns:p14="http://schemas.microsoft.com/office/powerpoint/2010/main" val="4158354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4C119-E70F-4F3B-90EE-83C3A1E002A8}"/>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3A3A96E8-F903-4006-A7CE-C062B83CEB36}"/>
              </a:ext>
            </a:extLst>
          </p:cNvPr>
          <p:cNvSpPr>
            <a:spLocks noGrp="1"/>
          </p:cNvSpPr>
          <p:nvPr>
            <p:ph idx="1"/>
          </p:nvPr>
        </p:nvSpPr>
        <p:spPr/>
        <p:txBody>
          <a:bodyPr/>
          <a:lstStyle/>
          <a:p>
            <a:pPr marL="0" indent="0">
              <a:buNone/>
            </a:pPr>
            <a:r>
              <a:rPr lang="en-US" sz="1800" dirty="0">
                <a:solidFill>
                  <a:srgbClr val="000000"/>
                </a:solidFill>
                <a:effectLst/>
                <a:ea typeface="Arial Unicode MS"/>
                <a:cs typeface="Times New Roman" panose="02020603050405020304" pitchFamily="18" charset="0"/>
              </a:rPr>
              <a:t>True or False: Services are defined as the furnishing of labor, time, or effort by a contractor that does not produce tangible commodities.																				True																							False </a:t>
            </a:r>
            <a:endParaRPr lang="en-US" sz="1800" dirty="0">
              <a:effectLs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634586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DC2E6-2C67-421B-BE4B-B11C07C565A6}"/>
              </a:ext>
            </a:extLst>
          </p:cNvPr>
          <p:cNvSpPr>
            <a:spLocks noGrp="1"/>
          </p:cNvSpPr>
          <p:nvPr>
            <p:ph type="title"/>
          </p:nvPr>
        </p:nvSpPr>
        <p:spPr>
          <a:xfrm>
            <a:off x="581192" y="767366"/>
            <a:ext cx="11029616" cy="737584"/>
          </a:xfrm>
        </p:spPr>
        <p:txBody>
          <a:bodyPr>
            <a:normAutofit/>
          </a:bodyPr>
          <a:lstStyle/>
          <a:p>
            <a:pPr algn="ctr"/>
            <a:r>
              <a:rPr lang="en-US" sz="3200" b="1" dirty="0"/>
              <a:t>Illegal immigrant certification</a:t>
            </a:r>
          </a:p>
        </p:txBody>
      </p:sp>
      <p:pic>
        <p:nvPicPr>
          <p:cNvPr id="6" name="Picture 5">
            <a:extLst>
              <a:ext uri="{FF2B5EF4-FFF2-40B4-BE49-F238E27FC236}">
                <a16:creationId xmlns:a16="http://schemas.microsoft.com/office/drawing/2014/main" id="{0FC2CDF7-ED1D-46AB-84D1-20411C05CD80}"/>
              </a:ext>
            </a:extLst>
          </p:cNvPr>
          <p:cNvPicPr>
            <a:picLocks noChangeAspect="1"/>
          </p:cNvPicPr>
          <p:nvPr/>
        </p:nvPicPr>
        <p:blipFill>
          <a:blip r:embed="rId3"/>
          <a:stretch>
            <a:fillRect/>
          </a:stretch>
        </p:blipFill>
        <p:spPr>
          <a:xfrm>
            <a:off x="1952626" y="1866900"/>
            <a:ext cx="8029574" cy="4905375"/>
          </a:xfrm>
          <a:prstGeom prst="rect">
            <a:avLst/>
          </a:prstGeom>
        </p:spPr>
      </p:pic>
    </p:spTree>
    <p:extLst>
      <p:ext uri="{BB962C8B-B14F-4D97-AF65-F5344CB8AC3E}">
        <p14:creationId xmlns:p14="http://schemas.microsoft.com/office/powerpoint/2010/main" val="8207533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E089E-6C47-42E9-B785-1D0EAA11418B}"/>
              </a:ext>
            </a:extLst>
          </p:cNvPr>
          <p:cNvSpPr>
            <a:spLocks noGrp="1"/>
          </p:cNvSpPr>
          <p:nvPr>
            <p:ph type="title"/>
          </p:nvPr>
        </p:nvSpPr>
        <p:spPr>
          <a:xfrm>
            <a:off x="575894" y="729658"/>
            <a:ext cx="11029616" cy="938886"/>
          </a:xfrm>
        </p:spPr>
        <p:txBody>
          <a:bodyPr>
            <a:noAutofit/>
          </a:bodyPr>
          <a:lstStyle/>
          <a:p>
            <a:pPr algn="ctr"/>
            <a:r>
              <a:rPr lang="en-US" sz="5400" b="1" dirty="0">
                <a:latin typeface="+mn-lt"/>
              </a:rPr>
              <a:t>TOPICS</a:t>
            </a:r>
          </a:p>
        </p:txBody>
      </p:sp>
      <p:sp>
        <p:nvSpPr>
          <p:cNvPr id="3" name="TextBox 2">
            <a:extLst>
              <a:ext uri="{FF2B5EF4-FFF2-40B4-BE49-F238E27FC236}">
                <a16:creationId xmlns:a16="http://schemas.microsoft.com/office/drawing/2014/main" id="{83028E2C-C0EB-4D54-ACCA-A6E7134E7AA1}"/>
              </a:ext>
            </a:extLst>
          </p:cNvPr>
          <p:cNvSpPr txBox="1"/>
          <p:nvPr/>
        </p:nvSpPr>
        <p:spPr>
          <a:xfrm>
            <a:off x="339365" y="2342690"/>
            <a:ext cx="9341963" cy="3785652"/>
          </a:xfrm>
          <a:prstGeom prst="rect">
            <a:avLst/>
          </a:prstGeom>
          <a:noFill/>
        </p:spPr>
        <p:txBody>
          <a:bodyPr wrap="square" rtlCol="0">
            <a:spAutoFit/>
          </a:bodyPr>
          <a:lstStyle/>
          <a:p>
            <a:pPr marL="0" indent="0">
              <a:buNone/>
            </a:pPr>
            <a:r>
              <a:rPr lang="en-US" sz="3600" b="1" dirty="0"/>
              <a:t>Services Portal</a:t>
            </a:r>
          </a:p>
          <a:p>
            <a:pPr marL="0" indent="0">
              <a:buNone/>
            </a:pPr>
            <a:endParaRPr lang="en-US" b="1" dirty="0"/>
          </a:p>
          <a:p>
            <a:pPr marL="742950" lvl="1" indent="-285750">
              <a:buFont typeface="Arial" panose="020B0604020202020204" pitchFamily="34" charset="0"/>
              <a:buChar char="•"/>
            </a:pPr>
            <a:r>
              <a:rPr lang="en-US" sz="2800" b="1" dirty="0"/>
              <a:t>Contracts that must be entered into the Portal</a:t>
            </a:r>
          </a:p>
          <a:p>
            <a:pPr marL="742950" lvl="1" indent="-285750">
              <a:buFont typeface="Arial" panose="020B0604020202020204" pitchFamily="34" charset="0"/>
              <a:buChar char="•"/>
            </a:pPr>
            <a:r>
              <a:rPr lang="en-US" sz="2800" b="1" dirty="0"/>
              <a:t>Before Portal Entry</a:t>
            </a:r>
          </a:p>
          <a:p>
            <a:pPr marL="742950" lvl="1" indent="-285750">
              <a:buFont typeface="Arial" panose="020B0604020202020204" pitchFamily="34" charset="0"/>
              <a:buChar char="•"/>
            </a:pPr>
            <a:r>
              <a:rPr lang="en-US" sz="2800" b="1" dirty="0"/>
              <a:t>Creating Portal Entry</a:t>
            </a:r>
          </a:p>
          <a:p>
            <a:pPr marL="742950" lvl="1" indent="-285750">
              <a:buFont typeface="Arial" panose="020B0604020202020204" pitchFamily="34" charset="0"/>
              <a:buChar char="•"/>
            </a:pPr>
            <a:r>
              <a:rPr lang="en-US" sz="2800" b="1" dirty="0"/>
              <a:t>Entry For AASIS Users</a:t>
            </a:r>
          </a:p>
          <a:p>
            <a:pPr marL="742950" lvl="1" indent="-285750">
              <a:buFont typeface="Arial" panose="020B0604020202020204" pitchFamily="34" charset="0"/>
              <a:buChar char="•"/>
            </a:pPr>
            <a:r>
              <a:rPr lang="en-US" sz="2800" b="1" dirty="0"/>
              <a:t>Entry For Non-AASIS Users</a:t>
            </a:r>
          </a:p>
          <a:p>
            <a:pPr marL="742950" lvl="1" indent="-285750">
              <a:buFont typeface="Arial" panose="020B0604020202020204" pitchFamily="34" charset="0"/>
              <a:buChar char="•"/>
            </a:pPr>
            <a:r>
              <a:rPr lang="en-US" sz="2800" b="1" dirty="0"/>
              <a:t>Reviewing Status on Submission</a:t>
            </a:r>
            <a:r>
              <a:rPr lang="en-US" sz="2200" b="1" dirty="0"/>
              <a:t> </a:t>
            </a:r>
          </a:p>
          <a:p>
            <a:endParaRPr lang="en-US" dirty="0"/>
          </a:p>
        </p:txBody>
      </p:sp>
    </p:spTree>
    <p:extLst>
      <p:ext uri="{BB962C8B-B14F-4D97-AF65-F5344CB8AC3E}">
        <p14:creationId xmlns:p14="http://schemas.microsoft.com/office/powerpoint/2010/main" val="35746688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82DFD3-A74C-4441-B363-016A66E841B8}"/>
              </a:ext>
            </a:extLst>
          </p:cNvPr>
          <p:cNvSpPr>
            <a:spLocks noGrp="1"/>
          </p:cNvSpPr>
          <p:nvPr>
            <p:ph type="ctrTitle"/>
          </p:nvPr>
        </p:nvSpPr>
        <p:spPr>
          <a:xfrm>
            <a:off x="1354873" y="989815"/>
            <a:ext cx="9144000" cy="1718178"/>
          </a:xfrm>
        </p:spPr>
        <p:txBody>
          <a:bodyPr/>
          <a:lstStyle/>
          <a:p>
            <a:pPr algn="ctr"/>
            <a:r>
              <a:rPr lang="en-US" sz="4800" b="1" dirty="0">
                <a:latin typeface="+mn-lt"/>
              </a:rPr>
              <a:t>Services</a:t>
            </a:r>
            <a:r>
              <a:rPr lang="en-US" sz="4800" b="1" dirty="0"/>
              <a:t> Portal</a:t>
            </a:r>
            <a:br>
              <a:rPr lang="en-US" dirty="0"/>
            </a:b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033132" y="3245005"/>
            <a:ext cx="5787483" cy="2835641"/>
          </a:xfrm>
          <a:prstGeom prst="rect">
            <a:avLst/>
          </a:prstGeom>
        </p:spPr>
      </p:pic>
    </p:spTree>
    <p:extLst>
      <p:ext uri="{BB962C8B-B14F-4D97-AF65-F5344CB8AC3E}">
        <p14:creationId xmlns:p14="http://schemas.microsoft.com/office/powerpoint/2010/main" val="29203724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C716C-38DD-4ACB-9DCA-21607509256D}"/>
              </a:ext>
            </a:extLst>
          </p:cNvPr>
          <p:cNvSpPr>
            <a:spLocks noGrp="1"/>
          </p:cNvSpPr>
          <p:nvPr>
            <p:ph type="title"/>
          </p:nvPr>
        </p:nvSpPr>
        <p:spPr>
          <a:xfrm>
            <a:off x="581192" y="782425"/>
            <a:ext cx="11029616" cy="660154"/>
          </a:xfrm>
        </p:spPr>
        <p:txBody>
          <a:bodyPr/>
          <a:lstStyle/>
          <a:p>
            <a:pPr algn="ctr"/>
            <a:r>
              <a:rPr lang="en-US" b="1" dirty="0">
                <a:latin typeface="+mn-lt"/>
              </a:rPr>
              <a:t>Contracts that must be entered into the Portal</a:t>
            </a:r>
          </a:p>
        </p:txBody>
      </p:sp>
      <p:sp>
        <p:nvSpPr>
          <p:cNvPr id="3" name="Content Placeholder 2">
            <a:extLst>
              <a:ext uri="{FF2B5EF4-FFF2-40B4-BE49-F238E27FC236}">
                <a16:creationId xmlns:a16="http://schemas.microsoft.com/office/drawing/2014/main" id="{70EA9CB6-13ED-4B0E-A13B-111698BB1AF5}"/>
              </a:ext>
            </a:extLst>
          </p:cNvPr>
          <p:cNvSpPr>
            <a:spLocks noGrp="1"/>
          </p:cNvSpPr>
          <p:nvPr>
            <p:ph idx="1"/>
          </p:nvPr>
        </p:nvSpPr>
        <p:spPr>
          <a:xfrm>
            <a:off x="433634" y="1867989"/>
            <a:ext cx="11177174" cy="4519747"/>
          </a:xfrm>
        </p:spPr>
        <p:txBody>
          <a:bodyPr>
            <a:normAutofit/>
          </a:bodyPr>
          <a:lstStyle/>
          <a:p>
            <a:pPr marL="0" indent="0" algn="l" fontAlgn="base">
              <a:buNone/>
            </a:pPr>
            <a:r>
              <a:rPr lang="en-US" sz="1600" b="1" i="0" dirty="0">
                <a:solidFill>
                  <a:schemeClr val="accent1"/>
                </a:solidFill>
                <a:effectLst/>
              </a:rPr>
              <a:t>Services means the furnishing of labor, time, or effort by a contractor that does not produce tangible commodities.</a:t>
            </a:r>
            <a:br>
              <a:rPr lang="en-US" sz="1600" b="1" i="0" dirty="0">
                <a:solidFill>
                  <a:schemeClr val="accent1"/>
                </a:solidFill>
                <a:effectLst/>
              </a:rPr>
            </a:br>
            <a:br>
              <a:rPr lang="en-US" b="0" i="0" dirty="0">
                <a:solidFill>
                  <a:schemeClr val="accent1"/>
                </a:solidFill>
                <a:effectLst/>
              </a:rPr>
            </a:br>
            <a:r>
              <a:rPr lang="en-US" b="1" i="0" dirty="0">
                <a:solidFill>
                  <a:schemeClr val="accent1"/>
                </a:solidFill>
                <a:effectLst/>
              </a:rPr>
              <a:t>A contract for services shall be </a:t>
            </a:r>
            <a:r>
              <a:rPr lang="en-US" b="1" i="0" u="sng" dirty="0">
                <a:solidFill>
                  <a:schemeClr val="accent1"/>
                </a:solidFill>
                <a:effectLst/>
              </a:rPr>
              <a:t>reported</a:t>
            </a:r>
            <a:r>
              <a:rPr lang="en-US" b="1" i="0" dirty="0">
                <a:solidFill>
                  <a:schemeClr val="accent1"/>
                </a:solidFill>
                <a:effectLst/>
              </a:rPr>
              <a:t> if the total initial contract amount </a:t>
            </a:r>
            <a:r>
              <a:rPr lang="en-US" b="1" dirty="0">
                <a:solidFill>
                  <a:schemeClr val="accent1"/>
                </a:solidFill>
              </a:rPr>
              <a:t>or a total projected contract amount, including any amendments or possible extensions,</a:t>
            </a:r>
            <a:r>
              <a:rPr lang="en-US" b="1" i="0" dirty="0">
                <a:solidFill>
                  <a:schemeClr val="accent1"/>
                </a:solidFill>
                <a:effectLst/>
              </a:rPr>
              <a:t> is at least twenty-five thousand dollars ($25,000) but less than an annual contract amount of fifty thousand dollars ($50,000) in any one (1) contract year or a total projected contract amount is less than three hundred fifty thousand dollars ($350,000).</a:t>
            </a:r>
            <a:br>
              <a:rPr lang="en-US" b="1" i="0" dirty="0">
                <a:solidFill>
                  <a:schemeClr val="accent1"/>
                </a:solidFill>
                <a:effectLst/>
              </a:rPr>
            </a:br>
            <a:br>
              <a:rPr lang="en-US" b="1" i="0" dirty="0">
                <a:solidFill>
                  <a:schemeClr val="accent1"/>
                </a:solidFill>
                <a:effectLst/>
              </a:rPr>
            </a:br>
            <a:r>
              <a:rPr lang="en-US" b="1" i="0" dirty="0">
                <a:solidFill>
                  <a:schemeClr val="accent1"/>
                </a:solidFill>
                <a:effectLst/>
              </a:rPr>
              <a:t>A contract for services shall be </a:t>
            </a:r>
            <a:r>
              <a:rPr lang="en-US" b="1" i="0" u="sng" dirty="0">
                <a:solidFill>
                  <a:schemeClr val="accent1"/>
                </a:solidFill>
                <a:effectLst/>
              </a:rPr>
              <a:t>reviewed</a:t>
            </a:r>
            <a:r>
              <a:rPr lang="en-US" b="1" i="0" dirty="0">
                <a:solidFill>
                  <a:schemeClr val="accent1"/>
                </a:solidFill>
                <a:effectLst/>
              </a:rPr>
              <a:t> if the annual contract amount is at least fifty thousand dollars ($50,000) in any one (1) contract year or if the total projected contract amount, including any amendments or possible extensions, is at least three hundred fifty thousand dollars ($350,000).</a:t>
            </a:r>
          </a:p>
          <a:p>
            <a:pPr marL="0" indent="0" algn="l" fontAlgn="base">
              <a:buNone/>
            </a:pPr>
            <a:endParaRPr lang="en-US" b="1" i="0" dirty="0">
              <a:solidFill>
                <a:schemeClr val="accent1"/>
              </a:solidFill>
              <a:effectLst/>
            </a:endParaRPr>
          </a:p>
          <a:p>
            <a:pPr marL="0" indent="0">
              <a:buNone/>
            </a:pPr>
            <a:r>
              <a:rPr lang="en-US" b="1" i="0" dirty="0">
                <a:solidFill>
                  <a:schemeClr val="accent1"/>
                </a:solidFill>
                <a:effectLst/>
              </a:rPr>
              <a:t>ACA §19-11-203 (27) (A); 19-11-274 (a); 19-11-265 (a)</a:t>
            </a:r>
          </a:p>
          <a:p>
            <a:pPr marL="0" indent="0">
              <a:buNone/>
            </a:pPr>
            <a:endParaRPr lang="en-US" dirty="0"/>
          </a:p>
        </p:txBody>
      </p:sp>
    </p:spTree>
    <p:extLst>
      <p:ext uri="{BB962C8B-B14F-4D97-AF65-F5344CB8AC3E}">
        <p14:creationId xmlns:p14="http://schemas.microsoft.com/office/powerpoint/2010/main" val="42698143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4C119-E70F-4F3B-90EE-83C3A1E002A8}"/>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3A3A96E8-F903-4006-A7CE-C062B83CEB36}"/>
              </a:ext>
            </a:extLst>
          </p:cNvPr>
          <p:cNvSpPr>
            <a:spLocks noGrp="1"/>
          </p:cNvSpPr>
          <p:nvPr>
            <p:ph idx="1"/>
          </p:nvPr>
        </p:nvSpPr>
        <p:spPr/>
        <p:txBody>
          <a:bodyPr/>
          <a:lstStyle/>
          <a:p>
            <a:pPr marL="342900" marR="0" lvl="0" indent="-342900">
              <a:lnSpc>
                <a:spcPct val="150000"/>
              </a:lnSpc>
              <a:spcBef>
                <a:spcPts val="0"/>
              </a:spcBef>
              <a:spcAft>
                <a:spcPts val="0"/>
              </a:spcAft>
              <a:buFont typeface="+mj-lt"/>
              <a:buAutoNum type="arabicPeriod"/>
            </a:pPr>
            <a:r>
              <a:rPr lang="en-US" sz="1800" dirty="0">
                <a:solidFill>
                  <a:srgbClr val="000000"/>
                </a:solidFill>
                <a:effectLst/>
                <a:latin typeface="Calibri Light" panose="020F0302020204030204" pitchFamily="34" charset="0"/>
                <a:ea typeface="Arial Unicode MS"/>
                <a:cs typeface="Times New Roman" panose="02020603050405020304" pitchFamily="18" charset="0"/>
              </a:rPr>
              <a:t>Which threshold amounts require a service contract to have to go for review? Select all that apply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608400" marR="0" indent="0">
              <a:lnSpc>
                <a:spcPct val="150000"/>
              </a:lnSpc>
              <a:spcBef>
                <a:spcPts val="0"/>
              </a:spcBef>
              <a:spcAft>
                <a:spcPts val="0"/>
              </a:spcAft>
              <a:buNone/>
            </a:pPr>
            <a:r>
              <a:rPr lang="en-US" sz="1800" dirty="0">
                <a:solidFill>
                  <a:srgbClr val="000000"/>
                </a:solidFill>
                <a:effectLst/>
                <a:latin typeface="Calibri Light" panose="020F0302020204030204" pitchFamily="34" charset="0"/>
                <a:ea typeface="Arial Unicode MS"/>
                <a:cs typeface="Times New Roman" panose="02020603050405020304" pitchFamily="18" charset="0"/>
              </a:rPr>
              <a:t>	The Annual contract amount is $50,000 or greater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608400" marR="0" indent="0">
              <a:lnSpc>
                <a:spcPct val="150000"/>
              </a:lnSpc>
              <a:spcBef>
                <a:spcPts val="0"/>
              </a:spcBef>
              <a:spcAft>
                <a:spcPts val="0"/>
              </a:spcAft>
              <a:buNone/>
            </a:pPr>
            <a:r>
              <a:rPr lang="en-US" sz="1800" dirty="0">
                <a:solidFill>
                  <a:srgbClr val="000000"/>
                </a:solidFill>
                <a:effectLst/>
                <a:latin typeface="Calibri Light" panose="020F0302020204030204" pitchFamily="34" charset="0"/>
                <a:ea typeface="Arial Unicode MS"/>
                <a:cs typeface="Times New Roman" panose="02020603050405020304" pitchFamily="18" charset="0"/>
              </a:rPr>
              <a:t>	The Annual contract amount is between $25,000- $49,999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608400" indent="0">
              <a:lnSpc>
                <a:spcPct val="150000"/>
              </a:lnSpc>
              <a:spcBef>
                <a:spcPts val="0"/>
              </a:spcBef>
              <a:spcAft>
                <a:spcPts val="0"/>
              </a:spcAft>
              <a:buNone/>
            </a:pPr>
            <a:r>
              <a:rPr lang="en-US" sz="1800" dirty="0">
                <a:solidFill>
                  <a:srgbClr val="000000"/>
                </a:solidFill>
                <a:effectLst/>
                <a:latin typeface="Calibri Light" panose="020F0302020204030204" pitchFamily="34" charset="0"/>
                <a:ea typeface="Arial Unicode MS"/>
                <a:cs typeface="Times New Roman" panose="02020603050405020304" pitchFamily="18" charset="0"/>
              </a:rPr>
              <a:t>	The Total Project cost is $350,000 or greater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608400" marR="0" indent="0">
              <a:lnSpc>
                <a:spcPct val="150000"/>
              </a:lnSpc>
              <a:spcBef>
                <a:spcPts val="0"/>
              </a:spcBef>
              <a:spcAft>
                <a:spcPts val="0"/>
              </a:spcAft>
              <a:buNone/>
            </a:pPr>
            <a:r>
              <a:rPr lang="en-US" sz="1800" dirty="0">
                <a:solidFill>
                  <a:srgbClr val="000000"/>
                </a:solidFill>
                <a:effectLst/>
                <a:latin typeface="Calibri Light" panose="020F0302020204030204" pitchFamily="34" charset="0"/>
                <a:ea typeface="Arial Unicode MS"/>
                <a:cs typeface="Times New Roman" panose="02020603050405020304" pitchFamily="18" charset="0"/>
              </a:rPr>
              <a:t>	All the Above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2961078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1B29B-7B22-AC7F-6E2A-F394D8B8E180}"/>
              </a:ext>
            </a:extLst>
          </p:cNvPr>
          <p:cNvSpPr>
            <a:spLocks noGrp="1"/>
          </p:cNvSpPr>
          <p:nvPr>
            <p:ph type="title"/>
          </p:nvPr>
        </p:nvSpPr>
        <p:spPr/>
        <p:txBody>
          <a:bodyPr/>
          <a:lstStyle/>
          <a:p>
            <a:r>
              <a:rPr lang="en-US" dirty="0"/>
              <a:t>KNOWLEDGE CHECK</a:t>
            </a:r>
          </a:p>
        </p:txBody>
      </p:sp>
      <p:sp>
        <p:nvSpPr>
          <p:cNvPr id="6" name="TextBox 5">
            <a:extLst>
              <a:ext uri="{FF2B5EF4-FFF2-40B4-BE49-F238E27FC236}">
                <a16:creationId xmlns:a16="http://schemas.microsoft.com/office/drawing/2014/main" id="{94662D5B-8196-750A-2BD9-314B290FDD5B}"/>
              </a:ext>
            </a:extLst>
          </p:cNvPr>
          <p:cNvSpPr txBox="1"/>
          <p:nvPr/>
        </p:nvSpPr>
        <p:spPr>
          <a:xfrm>
            <a:off x="744718" y="2455527"/>
            <a:ext cx="8123548" cy="2542363"/>
          </a:xfrm>
          <a:prstGeom prst="rect">
            <a:avLst/>
          </a:prstGeom>
          <a:noFill/>
        </p:spPr>
        <p:txBody>
          <a:bodyPr wrap="square">
            <a:spAutoFit/>
          </a:bodyPr>
          <a:lstStyle/>
          <a:p>
            <a:pPr marL="342900" marR="0" lvl="0" indent="-342900">
              <a:lnSpc>
                <a:spcPct val="150000"/>
              </a:lnSpc>
              <a:spcBef>
                <a:spcPts val="0"/>
              </a:spcBef>
              <a:spcAft>
                <a:spcPts val="0"/>
              </a:spcAft>
              <a:buFont typeface="+mj-lt"/>
              <a:buAutoNum type="arabicPeriod"/>
            </a:pPr>
            <a:r>
              <a:rPr lang="en-US" sz="1800" dirty="0">
                <a:solidFill>
                  <a:srgbClr val="000000"/>
                </a:solidFill>
                <a:effectLst/>
                <a:latin typeface="Calibri Light" panose="020F0302020204030204" pitchFamily="34" charset="0"/>
                <a:ea typeface="Arial Unicode MS"/>
                <a:cs typeface="Times New Roman" panose="02020603050405020304" pitchFamily="18" charset="0"/>
              </a:rPr>
              <a:t>Which threshold amounts require a service contract to have to go for review? Select all that apply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608400" marR="0" indent="0">
              <a:lnSpc>
                <a:spcPct val="150000"/>
              </a:lnSpc>
              <a:spcBef>
                <a:spcPts val="0"/>
              </a:spcBef>
              <a:spcAft>
                <a:spcPts val="0"/>
              </a:spcAft>
              <a:buNone/>
            </a:pPr>
            <a:r>
              <a:rPr lang="en-US" sz="1800" dirty="0">
                <a:solidFill>
                  <a:srgbClr val="000000"/>
                </a:solidFill>
                <a:effectLst/>
                <a:latin typeface="Calibri Light" panose="020F0302020204030204" pitchFamily="34" charset="0"/>
                <a:ea typeface="Arial Unicode MS"/>
                <a:cs typeface="Times New Roman" panose="02020603050405020304" pitchFamily="18" charset="0"/>
              </a:rPr>
              <a:t>	</a:t>
            </a:r>
            <a:r>
              <a:rPr lang="en-US" sz="1800" dirty="0">
                <a:solidFill>
                  <a:srgbClr val="000000"/>
                </a:solidFill>
                <a:effectLst/>
                <a:highlight>
                  <a:srgbClr val="FFFF00"/>
                </a:highlight>
                <a:latin typeface="Calibri Light" panose="020F0302020204030204" pitchFamily="34" charset="0"/>
                <a:ea typeface="Arial Unicode MS"/>
                <a:cs typeface="Times New Roman" panose="02020603050405020304" pitchFamily="18" charset="0"/>
              </a:rPr>
              <a:t>The Annual contract amount is $50,000 or greater</a:t>
            </a:r>
            <a:endPar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608400" marR="0" indent="0">
              <a:lnSpc>
                <a:spcPct val="150000"/>
              </a:lnSpc>
              <a:spcBef>
                <a:spcPts val="0"/>
              </a:spcBef>
              <a:spcAft>
                <a:spcPts val="0"/>
              </a:spcAft>
              <a:buNone/>
            </a:pPr>
            <a:r>
              <a:rPr lang="en-US" sz="1800" dirty="0">
                <a:solidFill>
                  <a:srgbClr val="000000"/>
                </a:solidFill>
                <a:effectLst/>
                <a:latin typeface="Calibri Light" panose="020F0302020204030204" pitchFamily="34" charset="0"/>
                <a:ea typeface="Arial Unicode MS"/>
                <a:cs typeface="Times New Roman" panose="02020603050405020304" pitchFamily="18" charset="0"/>
              </a:rPr>
              <a:t>	The Annual contract amount is between $25,000- $49,999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608400" indent="0">
              <a:lnSpc>
                <a:spcPct val="150000"/>
              </a:lnSpc>
              <a:spcBef>
                <a:spcPts val="0"/>
              </a:spcBef>
              <a:spcAft>
                <a:spcPts val="0"/>
              </a:spcAft>
              <a:buNone/>
            </a:pPr>
            <a:r>
              <a:rPr lang="en-US" sz="1800" dirty="0">
                <a:solidFill>
                  <a:srgbClr val="000000"/>
                </a:solidFill>
                <a:effectLst/>
                <a:latin typeface="Calibri Light" panose="020F0302020204030204" pitchFamily="34" charset="0"/>
                <a:ea typeface="Arial Unicode MS"/>
                <a:cs typeface="Times New Roman" panose="02020603050405020304" pitchFamily="18" charset="0"/>
              </a:rPr>
              <a:t>	</a:t>
            </a:r>
            <a:r>
              <a:rPr lang="en-US" sz="1800" dirty="0">
                <a:solidFill>
                  <a:srgbClr val="000000"/>
                </a:solidFill>
                <a:effectLst/>
                <a:highlight>
                  <a:srgbClr val="FFFF00"/>
                </a:highlight>
                <a:latin typeface="Calibri Light" panose="020F0302020204030204" pitchFamily="34" charset="0"/>
                <a:ea typeface="Arial Unicode MS"/>
                <a:cs typeface="Times New Roman" panose="02020603050405020304" pitchFamily="18" charset="0"/>
              </a:rPr>
              <a:t>The Total Project cost is $350,000 or greater</a:t>
            </a:r>
            <a:endPar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608400" marR="0" indent="0">
              <a:lnSpc>
                <a:spcPct val="150000"/>
              </a:lnSpc>
              <a:spcBef>
                <a:spcPts val="0"/>
              </a:spcBef>
              <a:spcAft>
                <a:spcPts val="0"/>
              </a:spcAft>
              <a:buNone/>
            </a:pPr>
            <a:r>
              <a:rPr lang="en-US" sz="1800" dirty="0">
                <a:solidFill>
                  <a:srgbClr val="000000"/>
                </a:solidFill>
                <a:effectLst/>
                <a:latin typeface="Calibri Light" panose="020F0302020204030204" pitchFamily="34" charset="0"/>
                <a:ea typeface="Arial Unicode MS"/>
                <a:cs typeface="Times New Roman" panose="02020603050405020304" pitchFamily="18" charset="0"/>
              </a:rPr>
              <a:t>	All the Above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6322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AAAA5-5AB8-4A6F-94C9-27DA6E4B8E45}"/>
              </a:ext>
            </a:extLst>
          </p:cNvPr>
          <p:cNvSpPr>
            <a:spLocks noGrp="1"/>
          </p:cNvSpPr>
          <p:nvPr>
            <p:ph type="title"/>
          </p:nvPr>
        </p:nvSpPr>
        <p:spPr>
          <a:xfrm>
            <a:off x="581191" y="725664"/>
            <a:ext cx="11029616" cy="763771"/>
          </a:xfrm>
        </p:spPr>
        <p:txBody>
          <a:bodyPr>
            <a:normAutofit/>
          </a:bodyPr>
          <a:lstStyle/>
          <a:p>
            <a:pPr algn="ctr"/>
            <a:r>
              <a:rPr lang="en-US" sz="4000" b="1" dirty="0">
                <a:latin typeface="+mn-lt"/>
              </a:rPr>
              <a:t>Before Portal Entry </a:t>
            </a:r>
          </a:p>
        </p:txBody>
      </p:sp>
      <p:sp>
        <p:nvSpPr>
          <p:cNvPr id="6" name="Content Placeholder 5">
            <a:extLst>
              <a:ext uri="{FF2B5EF4-FFF2-40B4-BE49-F238E27FC236}">
                <a16:creationId xmlns:a16="http://schemas.microsoft.com/office/drawing/2014/main" id="{039C9353-BE73-416F-B945-BCE51A2E232D}"/>
              </a:ext>
            </a:extLst>
          </p:cNvPr>
          <p:cNvSpPr>
            <a:spLocks noGrp="1"/>
          </p:cNvSpPr>
          <p:nvPr>
            <p:ph idx="1"/>
          </p:nvPr>
        </p:nvSpPr>
        <p:spPr/>
        <p:txBody>
          <a:bodyPr anchor="t">
            <a:normAutofit/>
          </a:bodyPr>
          <a:lstStyle/>
          <a:p>
            <a:endParaRPr lang="en-US" baseline="0" dirty="0"/>
          </a:p>
          <a:p>
            <a:pPr marL="0" indent="0">
              <a:buNone/>
            </a:pPr>
            <a:r>
              <a:rPr lang="en-US" sz="2400" b="1" u="sng" dirty="0"/>
              <a:t>AASIS Users </a:t>
            </a:r>
          </a:p>
          <a:p>
            <a:pPr marL="0" indent="0">
              <a:buNone/>
            </a:pPr>
            <a:r>
              <a:rPr lang="en-US" sz="2000" b="1" dirty="0"/>
              <a:t>An O</a:t>
            </a:r>
            <a:r>
              <a:rPr lang="en-US" sz="2000" b="1" baseline="0" dirty="0"/>
              <a:t>utline </a:t>
            </a:r>
            <a:r>
              <a:rPr lang="en-US" sz="2000" b="1" dirty="0"/>
              <a:t>A</a:t>
            </a:r>
            <a:r>
              <a:rPr lang="en-US" sz="2000" b="1" baseline="0" dirty="0"/>
              <a:t>greement or Purchase Order must be created before you can enter contract into web portal. </a:t>
            </a:r>
          </a:p>
          <a:p>
            <a:pPr marL="0" indent="0">
              <a:buNone/>
            </a:pPr>
            <a:endParaRPr lang="en-US" b="1" u="sng" dirty="0"/>
          </a:p>
        </p:txBody>
      </p:sp>
    </p:spTree>
    <p:extLst>
      <p:ext uri="{BB962C8B-B14F-4D97-AF65-F5344CB8AC3E}">
        <p14:creationId xmlns:p14="http://schemas.microsoft.com/office/powerpoint/2010/main" val="7267698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094025" y="643349"/>
            <a:ext cx="10003949" cy="1147273"/>
          </a:xfrm>
          <a:noFill/>
          <a:ln w="19050">
            <a:solidFill>
              <a:schemeClr val="bg1"/>
            </a:solidFill>
          </a:ln>
        </p:spPr>
        <p:txBody>
          <a:bodyPr vert="horz" wrap="square" lIns="91440" tIns="45720" rIns="91440" bIns="45720" rtlCol="0" anchor="ctr">
            <a:noAutofit/>
          </a:bodyPr>
          <a:lstStyle/>
          <a:p>
            <a:pPr algn="ctr"/>
            <a:r>
              <a:rPr lang="en-US" sz="4000" b="1" dirty="0">
                <a:latin typeface="+mn-lt"/>
              </a:rPr>
              <a:t>Before </a:t>
            </a:r>
            <a:r>
              <a:rPr lang="en-US" sz="4000" b="1" kern="1200" dirty="0">
                <a:solidFill>
                  <a:schemeClr val="bg1"/>
                </a:solidFill>
                <a:latin typeface="+mn-lt"/>
                <a:ea typeface="+mj-ea"/>
                <a:cs typeface="+mj-cs"/>
              </a:rPr>
              <a:t>Portal</a:t>
            </a:r>
            <a:r>
              <a:rPr lang="en-US" sz="4000" b="1" dirty="0">
                <a:latin typeface="+mn-lt"/>
              </a:rPr>
              <a:t> Entry</a:t>
            </a:r>
            <a:endParaRPr lang="en-US" sz="4000" b="1" kern="1200" dirty="0">
              <a:solidFill>
                <a:schemeClr val="bg1"/>
              </a:solidFill>
              <a:latin typeface="+mn-lt"/>
              <a:ea typeface="+mj-ea"/>
              <a:cs typeface="+mj-cs"/>
            </a:endParaRPr>
          </a:p>
        </p:txBody>
      </p:sp>
      <p:sp>
        <p:nvSpPr>
          <p:cNvPr id="10" name="Content Placeholder 9"/>
          <p:cNvSpPr>
            <a:spLocks noGrp="1"/>
          </p:cNvSpPr>
          <p:nvPr>
            <p:ph sz="half" idx="1"/>
          </p:nvPr>
        </p:nvSpPr>
        <p:spPr>
          <a:xfrm>
            <a:off x="182880" y="2050869"/>
            <a:ext cx="5595752" cy="4478821"/>
          </a:xfrm>
        </p:spPr>
        <p:txBody>
          <a:bodyPr vert="horz" lIns="91440" tIns="45720" rIns="91440" bIns="45720" rtlCol="0" anchor="t">
            <a:normAutofit lnSpcReduction="10000"/>
          </a:bodyPr>
          <a:lstStyle/>
          <a:p>
            <a:pPr marL="151200" lvl="1" indent="0">
              <a:buNone/>
            </a:pPr>
            <a:r>
              <a:rPr lang="en-US" b="1" dirty="0">
                <a:solidFill>
                  <a:schemeClr val="tx1"/>
                </a:solidFill>
              </a:rPr>
              <a:t>Before you</a:t>
            </a:r>
            <a:r>
              <a:rPr lang="en-US" b="1" baseline="0" dirty="0">
                <a:solidFill>
                  <a:schemeClr val="tx1"/>
                </a:solidFill>
              </a:rPr>
              <a:t> can enter an OA or PO into the web portal you must have an EASE ID and password with proper authorization. You can contact the AASIS help desk for that authorization at request th</a:t>
            </a:r>
            <a:r>
              <a:rPr lang="en-US" b="1" dirty="0">
                <a:solidFill>
                  <a:schemeClr val="tx1"/>
                </a:solidFill>
              </a:rPr>
              <a:t>e following roles </a:t>
            </a:r>
            <a:r>
              <a:rPr lang="en-US" b="1" baseline="0" dirty="0">
                <a:solidFill>
                  <a:schemeClr val="tx1"/>
                </a:solidFill>
              </a:rPr>
              <a:t> </a:t>
            </a:r>
            <a:r>
              <a:rPr lang="en-US" b="1" dirty="0">
                <a:solidFill>
                  <a:schemeClr val="tx1"/>
                </a:solidFill>
              </a:rPr>
              <a:t>501-683-2255 or </a:t>
            </a:r>
            <a:r>
              <a:rPr lang="en-US" b="1" u="none" strike="noStrike" dirty="0">
                <a:solidFill>
                  <a:srgbClr val="828282"/>
                </a:solidFill>
                <a:effectLst/>
                <a:ea typeface="Calibri" panose="020F0502020204030204" pitchFamily="34" charset="0"/>
                <a:hlinkClick r:id="rId3">
                  <a:extLst>
                    <a:ext uri="{A12FA001-AC4F-418D-AE19-62706E023703}">
                      <ahyp:hlinkClr xmlns:ahyp="http://schemas.microsoft.com/office/drawing/2018/hyperlinkcolor" val="tx"/>
                    </a:ext>
                  </a:extLst>
                </a:hlinkClick>
              </a:rPr>
              <a:t>aasissecurity@dfa.arkansas.</a:t>
            </a:r>
            <a:r>
              <a:rPr lang="en-US" b="1" u="none" strike="noStrike" dirty="0">
                <a:solidFill>
                  <a:schemeClr val="tx1"/>
                </a:solidFill>
                <a:effectLst/>
                <a:ea typeface="Calibri" panose="020F0502020204030204" pitchFamily="34" charset="0"/>
                <a:hlinkClick r:id="rId3">
                  <a:extLst>
                    <a:ext uri="{A12FA001-AC4F-418D-AE19-62706E023703}">
                      <ahyp:hlinkClr xmlns:ahyp="http://schemas.microsoft.com/office/drawing/2018/hyperlinkcolor" val="tx"/>
                    </a:ext>
                  </a:extLst>
                </a:hlinkClick>
              </a:rPr>
              <a:t>gov</a:t>
            </a:r>
            <a:r>
              <a:rPr lang="en-US" b="1" u="none" strike="noStrike" dirty="0">
                <a:solidFill>
                  <a:schemeClr val="tx1"/>
                </a:solidFill>
                <a:effectLst/>
                <a:ea typeface="Calibri" panose="020F0502020204030204" pitchFamily="34" charset="0"/>
              </a:rPr>
              <a:t> </a:t>
            </a:r>
            <a:r>
              <a:rPr lang="en-US" b="1" dirty="0">
                <a:solidFill>
                  <a:schemeClr val="tx1"/>
                </a:solidFill>
              </a:rPr>
              <a:t>and </a:t>
            </a:r>
            <a:r>
              <a:rPr lang="en-US" b="1" baseline="0" dirty="0">
                <a:solidFill>
                  <a:schemeClr val="tx1"/>
                </a:solidFill>
              </a:rPr>
              <a:t>request th</a:t>
            </a:r>
            <a:r>
              <a:rPr lang="en-US" b="1" dirty="0">
                <a:solidFill>
                  <a:schemeClr val="tx1"/>
                </a:solidFill>
              </a:rPr>
              <a:t>e following roles: </a:t>
            </a:r>
          </a:p>
          <a:p>
            <a:pPr marL="151200" lvl="1" indent="0">
              <a:buNone/>
            </a:pPr>
            <a:r>
              <a:rPr lang="en-US" sz="1700" b="1" dirty="0">
                <a:effectLst/>
                <a:ea typeface="Calibri" panose="020F0502020204030204" pitchFamily="34" charset="0"/>
              </a:rPr>
              <a:t>ES_WDPU_TGS_PCS_USER          Role for agency users to enter contracts</a:t>
            </a:r>
          </a:p>
          <a:p>
            <a:pPr marL="151200" lvl="1" indent="0">
              <a:buNone/>
            </a:pPr>
            <a:r>
              <a:rPr lang="en-US" sz="1700" b="1" dirty="0">
                <a:effectLst/>
                <a:ea typeface="Calibri" panose="020F0502020204030204" pitchFamily="34" charset="0"/>
              </a:rPr>
              <a:t>ES_WDPU_VPR_USER                   Role for agency users to enter VPRs</a:t>
            </a:r>
          </a:p>
          <a:p>
            <a:pPr marL="151200" lvl="1" indent="0">
              <a:buNone/>
            </a:pPr>
            <a:endParaRPr lang="en-US" b="1" baseline="0" dirty="0"/>
          </a:p>
          <a:p>
            <a:pPr marL="151200" lvl="1" indent="0">
              <a:buNone/>
            </a:pPr>
            <a:r>
              <a:rPr lang="en-US" b="1" baseline="0" dirty="0">
                <a:solidFill>
                  <a:schemeClr val="tx1"/>
                </a:solidFill>
              </a:rPr>
              <a:t>Once you have your User ID and Password use the link below to get to the Services Portal: </a:t>
            </a:r>
          </a:p>
          <a:p>
            <a:pPr marL="151200" lvl="1" indent="0">
              <a:buNone/>
            </a:pPr>
            <a:r>
              <a:rPr lang="en-US" dirty="0">
                <a:hlinkClick r:id="rId4"/>
              </a:rPr>
              <a:t>Services - Arkansas Department of Transformation and Shared Services</a:t>
            </a:r>
            <a:endParaRPr lang="en-US" baseline="0" dirty="0"/>
          </a:p>
          <a:p>
            <a:pPr marL="457200" lvl="1"/>
            <a:endParaRPr lang="en-US" sz="1700" dirty="0">
              <a:solidFill>
                <a:schemeClr val="tx1"/>
              </a:solidFill>
            </a:endParaRPr>
          </a:p>
          <a:p>
            <a:pPr marL="457200" lvl="1"/>
            <a:endParaRPr lang="en-US" sz="1700" dirty="0">
              <a:solidFill>
                <a:schemeClr val="bg1"/>
              </a:solidFill>
            </a:endParaRPr>
          </a:p>
          <a:p>
            <a:pPr marL="457200" lvl="1"/>
            <a:endParaRPr lang="en-US" sz="1700" dirty="0">
              <a:solidFill>
                <a:schemeClr val="bg1"/>
              </a:solidFill>
            </a:endParaRPr>
          </a:p>
        </p:txBody>
      </p:sp>
      <p:pic>
        <p:nvPicPr>
          <p:cNvPr id="2" name="Picture 1"/>
          <p:cNvPicPr>
            <a:picLocks noChangeAspect="1"/>
          </p:cNvPicPr>
          <p:nvPr/>
        </p:nvPicPr>
        <p:blipFill>
          <a:blip r:embed="rId5"/>
          <a:stretch>
            <a:fillRect/>
          </a:stretch>
        </p:blipFill>
        <p:spPr>
          <a:xfrm>
            <a:off x="5857591" y="1903744"/>
            <a:ext cx="5041904" cy="4625947"/>
          </a:xfrm>
          <a:prstGeom prst="rect">
            <a:avLst/>
          </a:prstGeom>
        </p:spPr>
      </p:pic>
    </p:spTree>
    <p:extLst>
      <p:ext uri="{BB962C8B-B14F-4D97-AF65-F5344CB8AC3E}">
        <p14:creationId xmlns:p14="http://schemas.microsoft.com/office/powerpoint/2010/main" val="42193005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8E36D8-177A-4526-803E-A3F25D693BF6}"/>
              </a:ext>
            </a:extLst>
          </p:cNvPr>
          <p:cNvSpPr>
            <a:spLocks noGrp="1"/>
          </p:cNvSpPr>
          <p:nvPr>
            <p:ph type="title"/>
          </p:nvPr>
        </p:nvSpPr>
        <p:spPr>
          <a:xfrm>
            <a:off x="581192" y="708739"/>
            <a:ext cx="11029616" cy="838986"/>
          </a:xfrm>
        </p:spPr>
        <p:txBody>
          <a:bodyPr>
            <a:noAutofit/>
          </a:bodyPr>
          <a:lstStyle/>
          <a:p>
            <a:pPr algn="ctr"/>
            <a:r>
              <a:rPr lang="en-US" sz="4000" b="1" dirty="0">
                <a:latin typeface="+mn-lt"/>
              </a:rPr>
              <a:t>Creating Portal Entry</a:t>
            </a:r>
          </a:p>
        </p:txBody>
      </p:sp>
      <p:pic>
        <p:nvPicPr>
          <p:cNvPr id="7" name="Picture 6">
            <a:extLst>
              <a:ext uri="{FF2B5EF4-FFF2-40B4-BE49-F238E27FC236}">
                <a16:creationId xmlns:a16="http://schemas.microsoft.com/office/drawing/2014/main" id="{C8ABEEE3-1490-4988-AE00-AE55AD9E28B4}"/>
              </a:ext>
            </a:extLst>
          </p:cNvPr>
          <p:cNvPicPr>
            <a:picLocks noChangeAspect="1"/>
          </p:cNvPicPr>
          <p:nvPr/>
        </p:nvPicPr>
        <p:blipFill>
          <a:blip r:embed="rId2"/>
          <a:stretch>
            <a:fillRect/>
          </a:stretch>
        </p:blipFill>
        <p:spPr>
          <a:xfrm>
            <a:off x="446202" y="2281286"/>
            <a:ext cx="10801855" cy="4062953"/>
          </a:xfrm>
          <a:prstGeom prst="rect">
            <a:avLst/>
          </a:prstGeom>
        </p:spPr>
      </p:pic>
      <p:sp>
        <p:nvSpPr>
          <p:cNvPr id="10" name="Right Brace 9">
            <a:extLst>
              <a:ext uri="{FF2B5EF4-FFF2-40B4-BE49-F238E27FC236}">
                <a16:creationId xmlns:a16="http://schemas.microsoft.com/office/drawing/2014/main" id="{4FE09658-CF6E-4EC2-9E7C-A40892224EC8}"/>
              </a:ext>
            </a:extLst>
          </p:cNvPr>
          <p:cNvSpPr/>
          <p:nvPr/>
        </p:nvSpPr>
        <p:spPr>
          <a:xfrm>
            <a:off x="2046104" y="5516708"/>
            <a:ext cx="510988" cy="26104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E9AF6952-8474-47B7-A0D5-5584ADE93479}"/>
              </a:ext>
            </a:extLst>
          </p:cNvPr>
          <p:cNvSpPr txBox="1"/>
          <p:nvPr/>
        </p:nvSpPr>
        <p:spPr>
          <a:xfrm>
            <a:off x="2557092" y="5462563"/>
            <a:ext cx="1810347" cy="369332"/>
          </a:xfrm>
          <a:prstGeom prst="rect">
            <a:avLst/>
          </a:prstGeom>
          <a:noFill/>
        </p:spPr>
        <p:txBody>
          <a:bodyPr wrap="square">
            <a:spAutoFit/>
          </a:bodyPr>
          <a:lstStyle/>
          <a:p>
            <a:r>
              <a:rPr lang="en-US" b="1" dirty="0"/>
              <a:t>Portal Entry</a:t>
            </a:r>
          </a:p>
        </p:txBody>
      </p:sp>
      <p:sp>
        <p:nvSpPr>
          <p:cNvPr id="14" name="TextBox 13">
            <a:extLst>
              <a:ext uri="{FF2B5EF4-FFF2-40B4-BE49-F238E27FC236}">
                <a16:creationId xmlns:a16="http://schemas.microsoft.com/office/drawing/2014/main" id="{A66EB3D1-7213-45B6-BC29-BBEC33E3A2C6}"/>
              </a:ext>
            </a:extLst>
          </p:cNvPr>
          <p:cNvSpPr txBox="1"/>
          <p:nvPr/>
        </p:nvSpPr>
        <p:spPr>
          <a:xfrm>
            <a:off x="452487" y="1919626"/>
            <a:ext cx="11293311" cy="461665"/>
          </a:xfrm>
          <a:prstGeom prst="rect">
            <a:avLst/>
          </a:prstGeom>
          <a:noFill/>
        </p:spPr>
        <p:txBody>
          <a:bodyPr wrap="square">
            <a:spAutoFit/>
          </a:bodyPr>
          <a:lstStyle/>
          <a:p>
            <a:pPr algn="ctr"/>
            <a:r>
              <a:rPr lang="en-US" sz="2400" b="1" dirty="0"/>
              <a:t>Select Create PCS or TGS Form </a:t>
            </a:r>
          </a:p>
        </p:txBody>
      </p:sp>
    </p:spTree>
    <p:extLst>
      <p:ext uri="{BB962C8B-B14F-4D97-AF65-F5344CB8AC3E}">
        <p14:creationId xmlns:p14="http://schemas.microsoft.com/office/powerpoint/2010/main" val="37408267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EAE7F-7F5C-4BDC-BE8E-45BB7C39C798}"/>
              </a:ext>
            </a:extLst>
          </p:cNvPr>
          <p:cNvSpPr>
            <a:spLocks noGrp="1"/>
          </p:cNvSpPr>
          <p:nvPr>
            <p:ph type="title"/>
          </p:nvPr>
        </p:nvSpPr>
        <p:spPr>
          <a:xfrm>
            <a:off x="581192" y="754144"/>
            <a:ext cx="11029616" cy="782702"/>
          </a:xfrm>
        </p:spPr>
        <p:txBody>
          <a:bodyPr>
            <a:normAutofit/>
          </a:bodyPr>
          <a:lstStyle/>
          <a:p>
            <a:pPr algn="ctr"/>
            <a:r>
              <a:rPr lang="en-US" sz="4000" b="1" dirty="0">
                <a:latin typeface="+mn-lt"/>
              </a:rPr>
              <a:t>Entry for AASIS Users</a:t>
            </a:r>
          </a:p>
        </p:txBody>
      </p:sp>
      <p:sp>
        <p:nvSpPr>
          <p:cNvPr id="3" name="Content Placeholder 2">
            <a:extLst>
              <a:ext uri="{FF2B5EF4-FFF2-40B4-BE49-F238E27FC236}">
                <a16:creationId xmlns:a16="http://schemas.microsoft.com/office/drawing/2014/main" id="{2FF7D865-48BF-428F-AE8F-FB4BD8977D21}"/>
              </a:ext>
            </a:extLst>
          </p:cNvPr>
          <p:cNvSpPr>
            <a:spLocks noGrp="1"/>
          </p:cNvSpPr>
          <p:nvPr>
            <p:ph idx="1"/>
          </p:nvPr>
        </p:nvSpPr>
        <p:spPr>
          <a:xfrm>
            <a:off x="433633" y="2026762"/>
            <a:ext cx="11293311" cy="4534293"/>
          </a:xfrm>
        </p:spPr>
        <p:txBody>
          <a:bodyPr>
            <a:normAutofit fontScale="85000" lnSpcReduction="20000"/>
          </a:bodyPr>
          <a:lstStyle/>
          <a:p>
            <a:pPr marL="0" indent="0">
              <a:buNone/>
            </a:pPr>
            <a:br>
              <a:rPr lang="en-US" sz="2000" b="1" u="sng" dirty="0"/>
            </a:br>
            <a:r>
              <a:rPr lang="en-US" sz="2800" b="1" u="sng" dirty="0"/>
              <a:t>For contract Entry complete the following</a:t>
            </a:r>
            <a:r>
              <a:rPr lang="en-US" sz="2400" b="1" u="sng" dirty="0"/>
              <a:t>: </a:t>
            </a:r>
          </a:p>
          <a:p>
            <a:r>
              <a:rPr lang="en-US" sz="2400" b="1" u="sng" dirty="0"/>
              <a:t>Select the Total Projected Cost range</a:t>
            </a:r>
            <a:r>
              <a:rPr lang="en-US" sz="2400" b="1" dirty="0"/>
              <a:t>:  amount $25K to less than $350K, or $350K and over.</a:t>
            </a:r>
          </a:p>
          <a:p>
            <a:r>
              <a:rPr lang="en-US" sz="2400" b="1" u="sng" dirty="0"/>
              <a:t>Annual Contract Amount</a:t>
            </a:r>
            <a:r>
              <a:rPr lang="en-US" sz="2400" b="1" dirty="0"/>
              <a:t>:  enter the annual contract amount for Reporting (this amount is less than $50,000) for Review (this amount is $50,000 or more than). </a:t>
            </a:r>
          </a:p>
          <a:p>
            <a:r>
              <a:rPr lang="en-US" sz="2400" b="1" u="sng" dirty="0"/>
              <a:t>Document Number</a:t>
            </a:r>
            <a:r>
              <a:rPr lang="en-US" sz="2400" b="1" dirty="0"/>
              <a:t>: enter the contract number.</a:t>
            </a:r>
          </a:p>
          <a:p>
            <a:r>
              <a:rPr lang="en-US" sz="2400" b="1" u="sng" dirty="0"/>
              <a:t>Agency</a:t>
            </a:r>
            <a:r>
              <a:rPr lang="en-US" sz="2400" b="1" dirty="0"/>
              <a:t>: Select the agency # and name from the drop down</a:t>
            </a:r>
          </a:p>
          <a:p>
            <a:r>
              <a:rPr lang="en-US" sz="2400" b="1" u="sng" dirty="0"/>
              <a:t>Is this an Amendment</a:t>
            </a:r>
            <a:r>
              <a:rPr lang="en-US" sz="2400" b="1" dirty="0"/>
              <a:t>: for an original contract, select NO. If the entry is an amendment, entry fields will slightly differ</a:t>
            </a:r>
          </a:p>
          <a:p>
            <a:r>
              <a:rPr lang="en-US" sz="2400" b="1" dirty="0"/>
              <a:t>All information entered into Portal must pass 3-Way Match. </a:t>
            </a:r>
            <a:r>
              <a:rPr lang="en-US" sz="2400" b="1" baseline="0" dirty="0"/>
              <a:t>Most of the information in AASIS will auto populate into the web portal. It is important your information in AASIS is correct. If there is an error on your form and AASIS you will have to resubmit the contract in the web portal. </a:t>
            </a:r>
          </a:p>
          <a:p>
            <a:endParaRPr lang="en-US" dirty="0"/>
          </a:p>
          <a:p>
            <a:endParaRPr lang="en-US" dirty="0"/>
          </a:p>
        </p:txBody>
      </p:sp>
    </p:spTree>
    <p:extLst>
      <p:ext uri="{BB962C8B-B14F-4D97-AF65-F5344CB8AC3E}">
        <p14:creationId xmlns:p14="http://schemas.microsoft.com/office/powerpoint/2010/main" val="2797874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4C119-E70F-4F3B-90EE-83C3A1E002A8}"/>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3A3A96E8-F903-4006-A7CE-C062B83CEB36}"/>
              </a:ext>
            </a:extLst>
          </p:cNvPr>
          <p:cNvSpPr>
            <a:spLocks noGrp="1"/>
          </p:cNvSpPr>
          <p:nvPr>
            <p:ph idx="1"/>
          </p:nvPr>
        </p:nvSpPr>
        <p:spPr/>
        <p:txBody>
          <a:bodyPr/>
          <a:lstStyle/>
          <a:p>
            <a:pPr marL="0" indent="0">
              <a:buNone/>
            </a:pPr>
            <a:r>
              <a:rPr lang="en-US" sz="1800" dirty="0">
                <a:solidFill>
                  <a:srgbClr val="000000"/>
                </a:solidFill>
                <a:effectLst/>
                <a:ea typeface="Arial Unicode MS"/>
                <a:cs typeface="Times New Roman" panose="02020603050405020304" pitchFamily="18" charset="0"/>
              </a:rPr>
              <a:t>Services are defined as the furnishing of labor, time, or effort by a contractor that does not produce tangible commodities.																				</a:t>
            </a:r>
            <a:endParaRPr lang="en-US" sz="1800" dirty="0">
              <a:effectLst/>
              <a:ea typeface="Calibri" panose="020F0502020204030204" pitchFamily="34" charset="0"/>
              <a:cs typeface="Times New Roman" panose="02020603050405020304" pitchFamily="18" charset="0"/>
            </a:endParaRPr>
          </a:p>
          <a:p>
            <a:pPr lvl="1"/>
            <a:r>
              <a:rPr lang="en-US" dirty="0">
                <a:solidFill>
                  <a:srgbClr val="000000"/>
                </a:solidFill>
                <a:effectLst/>
                <a:highlight>
                  <a:srgbClr val="FFFF00"/>
                </a:highlight>
                <a:ea typeface="Arial Unicode MS"/>
                <a:cs typeface="Times New Roman" panose="02020603050405020304" pitchFamily="18" charset="0"/>
              </a:rPr>
              <a:t>True	</a:t>
            </a:r>
          </a:p>
          <a:p>
            <a:endParaRPr lang="en-US" dirty="0">
              <a:solidFill>
                <a:srgbClr val="000000"/>
              </a:solidFill>
              <a:highlight>
                <a:srgbClr val="FFFF00"/>
              </a:highlight>
              <a:ea typeface="Arial Unicode MS"/>
              <a:cs typeface="Times New Roman" panose="02020603050405020304" pitchFamily="18" charset="0"/>
            </a:endParaRPr>
          </a:p>
          <a:p>
            <a:pPr lvl="2"/>
            <a:r>
              <a:rPr lang="en-US" sz="1800" dirty="0">
                <a:solidFill>
                  <a:schemeClr val="tx1"/>
                </a:solidFill>
                <a:effectLst/>
                <a:ea typeface="Arial Unicode MS"/>
                <a:cs typeface="Times New Roman" panose="02020603050405020304" pitchFamily="18" charset="0"/>
              </a:rPr>
              <a:t>Professional services are defined as s</a:t>
            </a:r>
            <a:r>
              <a:rPr lang="en-US" sz="1800" dirty="0">
                <a:solidFill>
                  <a:schemeClr val="tx1"/>
                </a:solidFill>
              </a:rPr>
              <a:t>ervices rendered under a professional services contract are rendered to the state agency itself or to a third-party beneficiary; The state agency does not have direct managerial control over the day-today activities of the individual providing the services.</a:t>
            </a:r>
          </a:p>
          <a:p>
            <a:pPr lvl="2"/>
            <a:r>
              <a:rPr lang="en-US" sz="1800" dirty="0">
                <a:solidFill>
                  <a:schemeClr val="tx1"/>
                </a:solidFill>
                <a:effectLst/>
                <a:ea typeface="Arial Unicode MS"/>
                <a:cs typeface="Times New Roman" panose="02020603050405020304" pitchFamily="18" charset="0"/>
              </a:rPr>
              <a:t>Tech</a:t>
            </a:r>
            <a:r>
              <a:rPr lang="en-US" sz="1800" dirty="0">
                <a:solidFill>
                  <a:schemeClr val="tx1"/>
                </a:solidFill>
                <a:ea typeface="Arial Unicode MS"/>
                <a:cs typeface="Times New Roman" panose="02020603050405020304" pitchFamily="18" charset="0"/>
              </a:rPr>
              <a:t>nical and general services are defined as w</a:t>
            </a:r>
            <a:r>
              <a:rPr lang="en-US" sz="1800" dirty="0">
                <a:solidFill>
                  <a:schemeClr val="tx1"/>
                </a:solidFill>
              </a:rPr>
              <a:t>ork accomplished by skilled individuals involving time, labor, and a degree of expertise in which performance is evaluated based upon the quality of the work and the results produced.</a:t>
            </a:r>
            <a:r>
              <a:rPr lang="en-US" sz="1800" dirty="0">
                <a:solidFill>
                  <a:schemeClr val="tx1"/>
                </a:solidFill>
                <a:effectLst/>
                <a:ea typeface="Arial Unicode MS"/>
                <a:cs typeface="Times New Roman" panose="02020603050405020304" pitchFamily="18" charset="0"/>
              </a:rPr>
              <a:t>											</a:t>
            </a:r>
            <a:r>
              <a:rPr lang="en-US" sz="1600" dirty="0">
                <a:solidFill>
                  <a:schemeClr val="tx1"/>
                </a:solidFill>
                <a:effectLst/>
                <a:ea typeface="Arial Unicode MS"/>
                <a:cs typeface="Times New Roman" panose="02020603050405020304" pitchFamily="18" charset="0"/>
              </a:rPr>
              <a:t>										</a:t>
            </a:r>
            <a:endParaRPr lang="en-US" sz="1600" dirty="0">
              <a:solidFill>
                <a:schemeClr val="tx1"/>
              </a:solidFill>
            </a:endParaRPr>
          </a:p>
        </p:txBody>
      </p:sp>
    </p:spTree>
    <p:extLst>
      <p:ext uri="{BB962C8B-B14F-4D97-AF65-F5344CB8AC3E}">
        <p14:creationId xmlns:p14="http://schemas.microsoft.com/office/powerpoint/2010/main" val="12900135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D0053-AA82-4D51-9A4E-A6F66FFE5DAA}"/>
              </a:ext>
            </a:extLst>
          </p:cNvPr>
          <p:cNvSpPr>
            <a:spLocks noGrp="1"/>
          </p:cNvSpPr>
          <p:nvPr>
            <p:ph type="title"/>
          </p:nvPr>
        </p:nvSpPr>
        <p:spPr>
          <a:xfrm>
            <a:off x="581192" y="716395"/>
            <a:ext cx="11029616" cy="839028"/>
          </a:xfrm>
        </p:spPr>
        <p:txBody>
          <a:bodyPr>
            <a:normAutofit/>
          </a:bodyPr>
          <a:lstStyle/>
          <a:p>
            <a:pPr algn="ctr"/>
            <a:r>
              <a:rPr lang="en-US" sz="4000" b="1" dirty="0">
                <a:latin typeface="+mn-lt"/>
              </a:rPr>
              <a:t>Reason</a:t>
            </a:r>
            <a:r>
              <a:rPr lang="en-US" sz="4000" b="1" dirty="0"/>
              <a:t> for Amendment </a:t>
            </a:r>
          </a:p>
        </p:txBody>
      </p:sp>
      <p:sp>
        <p:nvSpPr>
          <p:cNvPr id="3" name="Content Placeholder 2">
            <a:extLst>
              <a:ext uri="{FF2B5EF4-FFF2-40B4-BE49-F238E27FC236}">
                <a16:creationId xmlns:a16="http://schemas.microsoft.com/office/drawing/2014/main" id="{5A9C33F4-5FF4-48FC-A194-EA3383293AAD}"/>
              </a:ext>
            </a:extLst>
          </p:cNvPr>
          <p:cNvSpPr>
            <a:spLocks noGrp="1"/>
          </p:cNvSpPr>
          <p:nvPr>
            <p:ph idx="1"/>
          </p:nvPr>
        </p:nvSpPr>
        <p:spPr>
          <a:xfrm>
            <a:off x="581192" y="2180496"/>
            <a:ext cx="11029615" cy="3834950"/>
          </a:xfrm>
        </p:spPr>
        <p:txBody>
          <a:bodyPr anchor="t"/>
          <a:lstStyle/>
          <a:p>
            <a:pPr marL="0" indent="0">
              <a:buNone/>
            </a:pPr>
            <a:r>
              <a:rPr lang="en-US" sz="2000" b="1" dirty="0"/>
              <a:t>Contracts being amended must indicate the reason for the amendment. See the screen shot below for options and select all that apply. Press and hold the “ctrl” key to make multiple selections.</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30942979-60B8-40F8-AF3B-31E63EA3291C}"/>
              </a:ext>
            </a:extLst>
          </p:cNvPr>
          <p:cNvPicPr>
            <a:picLocks noChangeAspect="1"/>
          </p:cNvPicPr>
          <p:nvPr/>
        </p:nvPicPr>
        <p:blipFill>
          <a:blip r:embed="rId2"/>
          <a:stretch>
            <a:fillRect/>
          </a:stretch>
        </p:blipFill>
        <p:spPr>
          <a:xfrm>
            <a:off x="2862941" y="3429000"/>
            <a:ext cx="6466115" cy="2586446"/>
          </a:xfrm>
          <a:prstGeom prst="rect">
            <a:avLst/>
          </a:prstGeom>
        </p:spPr>
      </p:pic>
    </p:spTree>
    <p:extLst>
      <p:ext uri="{BB962C8B-B14F-4D97-AF65-F5344CB8AC3E}">
        <p14:creationId xmlns:p14="http://schemas.microsoft.com/office/powerpoint/2010/main" val="19431529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90E58-061A-4350-ABE0-C74B6937437E}"/>
              </a:ext>
            </a:extLst>
          </p:cNvPr>
          <p:cNvSpPr>
            <a:spLocks noGrp="1"/>
          </p:cNvSpPr>
          <p:nvPr>
            <p:ph type="title"/>
          </p:nvPr>
        </p:nvSpPr>
        <p:spPr>
          <a:xfrm>
            <a:off x="581192" y="772997"/>
            <a:ext cx="11029616" cy="735291"/>
          </a:xfrm>
        </p:spPr>
        <p:txBody>
          <a:bodyPr>
            <a:noAutofit/>
          </a:bodyPr>
          <a:lstStyle/>
          <a:p>
            <a:pPr algn="ctr"/>
            <a:r>
              <a:rPr lang="en-US" sz="4000" b="1" dirty="0">
                <a:latin typeface="+mn-lt"/>
              </a:rPr>
              <a:t>Reason for Amendment (Cont’d)</a:t>
            </a:r>
          </a:p>
        </p:txBody>
      </p:sp>
      <p:sp>
        <p:nvSpPr>
          <p:cNvPr id="3" name="Content Placeholder 2">
            <a:extLst>
              <a:ext uri="{FF2B5EF4-FFF2-40B4-BE49-F238E27FC236}">
                <a16:creationId xmlns:a16="http://schemas.microsoft.com/office/drawing/2014/main" id="{EB059ED2-63A8-4094-8D9D-4F6F3449F24C}"/>
              </a:ext>
            </a:extLst>
          </p:cNvPr>
          <p:cNvSpPr>
            <a:spLocks noGrp="1"/>
          </p:cNvSpPr>
          <p:nvPr>
            <p:ph idx="1"/>
          </p:nvPr>
        </p:nvSpPr>
        <p:spPr>
          <a:xfrm>
            <a:off x="581192" y="1959430"/>
            <a:ext cx="11029615" cy="4441370"/>
          </a:xfrm>
        </p:spPr>
        <p:txBody>
          <a:bodyPr anchor="t">
            <a:normAutofit/>
          </a:bodyPr>
          <a:lstStyle/>
          <a:p>
            <a:pPr marL="0" indent="0">
              <a:buNone/>
            </a:pPr>
            <a:r>
              <a:rPr lang="en-US" sz="1900" b="1" u="sng" dirty="0"/>
              <a:t>Contract amount increased</a:t>
            </a:r>
            <a:r>
              <a:rPr lang="en-US" b="1" dirty="0"/>
              <a:t>: </a:t>
            </a:r>
            <a:r>
              <a:rPr lang="en-US" sz="1600" b="1" dirty="0"/>
              <a:t>contracts where the “ This Amendment Amount” is greater than 0.</a:t>
            </a:r>
          </a:p>
          <a:p>
            <a:pPr marL="0" indent="0">
              <a:buNone/>
            </a:pPr>
            <a:r>
              <a:rPr lang="en-US" sz="1900" b="1" u="sng" dirty="0"/>
              <a:t>Total projected cost increased</a:t>
            </a:r>
            <a:r>
              <a:rPr lang="en-US" b="1" dirty="0"/>
              <a:t>: </a:t>
            </a:r>
            <a:r>
              <a:rPr lang="en-US" sz="1600" b="1" dirty="0"/>
              <a:t>contracts where the “Total Projected Cost” is greater than the previous stated Total projected cost.</a:t>
            </a:r>
          </a:p>
          <a:p>
            <a:pPr marL="0" indent="0">
              <a:buNone/>
            </a:pPr>
            <a:r>
              <a:rPr lang="en-US" sz="1900" b="1" u="sng" dirty="0"/>
              <a:t>Essential terms changed</a:t>
            </a:r>
            <a:r>
              <a:rPr lang="en-US" b="1" dirty="0"/>
              <a:t>: </a:t>
            </a:r>
            <a:r>
              <a:rPr lang="en-US" sz="1600" b="1" dirty="0"/>
              <a:t>change in provisions that must be included for an enforceable contract to exist between the parties under any applicable statute of frauds.</a:t>
            </a:r>
          </a:p>
          <a:p>
            <a:pPr marL="0" indent="0">
              <a:buNone/>
            </a:pPr>
            <a:r>
              <a:rPr lang="en-US" sz="1900" b="1" u="sng" dirty="0"/>
              <a:t>Performance-based standards changed</a:t>
            </a:r>
            <a:r>
              <a:rPr lang="en-US" b="1" dirty="0"/>
              <a:t>: </a:t>
            </a:r>
            <a:r>
              <a:rPr lang="en-US" sz="1600" b="1" dirty="0"/>
              <a:t>change in the method of monitoring and evaluating the overall quality of services provided.</a:t>
            </a:r>
          </a:p>
          <a:p>
            <a:pPr marL="0" indent="0">
              <a:buNone/>
            </a:pPr>
            <a:r>
              <a:rPr lang="en-US" sz="1900" b="1" u="sng" dirty="0"/>
              <a:t>Financial consequences imposed</a:t>
            </a:r>
            <a:r>
              <a:rPr lang="en-US" b="1" dirty="0"/>
              <a:t>: </a:t>
            </a:r>
            <a:r>
              <a:rPr lang="en-US" sz="1600" b="1" dirty="0"/>
              <a:t>contracts where vendor failure to satisfy performance-based standards increase the cost to the agency.  </a:t>
            </a:r>
          </a:p>
          <a:p>
            <a:pPr marL="0" indent="0">
              <a:buNone/>
            </a:pPr>
            <a:r>
              <a:rPr lang="en-US" sz="1900" b="1" u="sng" dirty="0"/>
              <a:t>VPR below Standard</a:t>
            </a:r>
            <a:r>
              <a:rPr lang="en-US" b="1" dirty="0"/>
              <a:t>: </a:t>
            </a:r>
            <a:r>
              <a:rPr lang="en-US" sz="1600" b="1" dirty="0"/>
              <a:t>contracts where the vendor has received a below standard VPR from Agency. </a:t>
            </a:r>
          </a:p>
          <a:p>
            <a:pPr marL="0" indent="0">
              <a:buNone/>
            </a:pPr>
            <a:r>
              <a:rPr lang="en-US" sz="1900" b="1" u="sng" dirty="0"/>
              <a:t>No material change</a:t>
            </a:r>
            <a:r>
              <a:rPr lang="en-US" b="1" dirty="0"/>
              <a:t>: </a:t>
            </a:r>
            <a:r>
              <a:rPr lang="en-US" sz="1600" b="1" dirty="0"/>
              <a:t>contracts where there is no increase to the contract amount or total projected cost and has no  change to the Performance-based standard and Essential term. Do not use if and other reason is selected.</a:t>
            </a:r>
          </a:p>
        </p:txBody>
      </p:sp>
    </p:spTree>
    <p:extLst>
      <p:ext uri="{BB962C8B-B14F-4D97-AF65-F5344CB8AC3E}">
        <p14:creationId xmlns:p14="http://schemas.microsoft.com/office/powerpoint/2010/main" val="17287487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4C119-E70F-4F3B-90EE-83C3A1E002A8}"/>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3A3A96E8-F903-4006-A7CE-C062B83CEB36}"/>
              </a:ext>
            </a:extLst>
          </p:cNvPr>
          <p:cNvSpPr>
            <a:spLocks noGrp="1"/>
          </p:cNvSpPr>
          <p:nvPr>
            <p:ph idx="1"/>
          </p:nvPr>
        </p:nvSpPr>
        <p:spPr/>
        <p:txBody>
          <a:bodyPr/>
          <a:lstStyle/>
          <a:p>
            <a:pPr marL="342900" marR="0" lvl="0" indent="-342900">
              <a:lnSpc>
                <a:spcPct val="150000"/>
              </a:lnSpc>
              <a:spcBef>
                <a:spcPts val="0"/>
              </a:spcBef>
              <a:spcAft>
                <a:spcPts val="0"/>
              </a:spcAft>
              <a:buFont typeface="+mj-lt"/>
              <a:buAutoNum type="arabicPeriod"/>
            </a:pPr>
            <a:r>
              <a:rPr lang="en-US" sz="1800" dirty="0">
                <a:solidFill>
                  <a:srgbClr val="000000"/>
                </a:solidFill>
                <a:effectLst/>
                <a:ea typeface="Arial Unicode MS"/>
                <a:cs typeface="Times New Roman" panose="02020603050405020304" pitchFamily="18" charset="0"/>
              </a:rPr>
              <a:t>True or False:  Amendments can have multiple reasons selected for Reason for Amendment</a:t>
            </a:r>
            <a:endParaRPr lang="en-US" sz="1800" dirty="0">
              <a:effectLst/>
              <a:ea typeface="Calibri" panose="020F0502020204030204" pitchFamily="34" charset="0"/>
              <a:cs typeface="Times New Roman" panose="02020603050405020304" pitchFamily="18" charset="0"/>
            </a:endParaRPr>
          </a:p>
          <a:p>
            <a:pPr marL="608400" marR="0" indent="0">
              <a:lnSpc>
                <a:spcPct val="150000"/>
              </a:lnSpc>
              <a:spcBef>
                <a:spcPts val="0"/>
              </a:spcBef>
              <a:spcAft>
                <a:spcPts val="0"/>
              </a:spcAft>
              <a:buNone/>
            </a:pPr>
            <a:r>
              <a:rPr lang="en-US" sz="1800" dirty="0">
                <a:solidFill>
                  <a:srgbClr val="000000"/>
                </a:solidFill>
                <a:effectLst/>
                <a:ea typeface="Arial Unicode MS"/>
                <a:cs typeface="Times New Roman" panose="02020603050405020304" pitchFamily="18" charset="0"/>
              </a:rPr>
              <a:t>	True</a:t>
            </a:r>
            <a:r>
              <a:rPr lang="en-US" sz="1800" dirty="0">
                <a:solidFill>
                  <a:srgbClr val="000000"/>
                </a:solidFill>
                <a:effectLst/>
                <a:highlight>
                  <a:srgbClr val="FFFF00"/>
                </a:highlight>
                <a:ea typeface="Arial Unicode MS"/>
                <a:cs typeface="Times New Roman" panose="02020603050405020304" pitchFamily="18" charset="0"/>
              </a:rPr>
              <a:t> </a:t>
            </a:r>
            <a:endParaRPr lang="en-US" sz="1800" dirty="0">
              <a:effectLst/>
              <a:highlight>
                <a:srgbClr val="FFFF00"/>
              </a:highlight>
              <a:ea typeface="Calibri" panose="020F0502020204030204" pitchFamily="34" charset="0"/>
              <a:cs typeface="Times New Roman" panose="02020603050405020304" pitchFamily="18" charset="0"/>
            </a:endParaRPr>
          </a:p>
          <a:p>
            <a:pPr marL="608400" marR="0" indent="0">
              <a:lnSpc>
                <a:spcPct val="150000"/>
              </a:lnSpc>
              <a:spcBef>
                <a:spcPts val="0"/>
              </a:spcBef>
              <a:spcAft>
                <a:spcPts val="0"/>
              </a:spcAft>
              <a:buNone/>
            </a:pPr>
            <a:r>
              <a:rPr lang="en-US" sz="1800" dirty="0">
                <a:solidFill>
                  <a:srgbClr val="000000"/>
                </a:solidFill>
                <a:effectLst/>
                <a:ea typeface="Arial Unicode MS"/>
                <a:cs typeface="Times New Roman" panose="02020603050405020304" pitchFamily="18" charset="0"/>
              </a:rPr>
              <a:t>	False</a:t>
            </a:r>
            <a:endParaRPr lang="en-US" sz="1800" dirty="0">
              <a:effectLs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9320993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4C119-E70F-4F3B-90EE-83C3A1E002A8}"/>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3A3A96E8-F903-4006-A7CE-C062B83CEB36}"/>
              </a:ext>
            </a:extLst>
          </p:cNvPr>
          <p:cNvSpPr>
            <a:spLocks noGrp="1"/>
          </p:cNvSpPr>
          <p:nvPr>
            <p:ph idx="1"/>
          </p:nvPr>
        </p:nvSpPr>
        <p:spPr/>
        <p:txBody>
          <a:bodyPr/>
          <a:lstStyle/>
          <a:p>
            <a:pPr marL="342900" marR="0" lvl="0" indent="-342900">
              <a:lnSpc>
                <a:spcPct val="150000"/>
              </a:lnSpc>
              <a:spcBef>
                <a:spcPts val="0"/>
              </a:spcBef>
              <a:spcAft>
                <a:spcPts val="0"/>
              </a:spcAft>
              <a:buFont typeface="+mj-lt"/>
              <a:buAutoNum type="arabicPeriod"/>
            </a:pPr>
            <a:r>
              <a:rPr lang="en-US" sz="1800" dirty="0">
                <a:solidFill>
                  <a:srgbClr val="000000"/>
                </a:solidFill>
                <a:effectLst/>
                <a:ea typeface="Arial Unicode MS"/>
                <a:cs typeface="Times New Roman" panose="02020603050405020304" pitchFamily="18" charset="0"/>
              </a:rPr>
              <a:t>True or False:  Amendments can have multiple reasons selected for Reason for Amendment</a:t>
            </a:r>
            <a:endParaRPr lang="en-US" sz="1800" dirty="0">
              <a:effectLst/>
              <a:ea typeface="Calibri" panose="020F0502020204030204" pitchFamily="34" charset="0"/>
              <a:cs typeface="Times New Roman" panose="02020603050405020304" pitchFamily="18" charset="0"/>
            </a:endParaRPr>
          </a:p>
          <a:p>
            <a:pPr marL="608400" marR="0" indent="0">
              <a:lnSpc>
                <a:spcPct val="150000"/>
              </a:lnSpc>
              <a:spcBef>
                <a:spcPts val="0"/>
              </a:spcBef>
              <a:spcAft>
                <a:spcPts val="0"/>
              </a:spcAft>
              <a:buNone/>
            </a:pPr>
            <a:r>
              <a:rPr lang="en-US" sz="1800" dirty="0">
                <a:solidFill>
                  <a:srgbClr val="000000"/>
                </a:solidFill>
                <a:effectLst/>
                <a:ea typeface="Arial Unicode MS"/>
                <a:cs typeface="Times New Roman" panose="02020603050405020304" pitchFamily="18" charset="0"/>
              </a:rPr>
              <a:t>	</a:t>
            </a:r>
            <a:r>
              <a:rPr lang="en-US" sz="1800" dirty="0">
                <a:solidFill>
                  <a:srgbClr val="000000"/>
                </a:solidFill>
                <a:effectLst/>
                <a:highlight>
                  <a:srgbClr val="FFFF00"/>
                </a:highlight>
                <a:ea typeface="Arial Unicode MS"/>
                <a:cs typeface="Times New Roman" panose="02020603050405020304" pitchFamily="18" charset="0"/>
              </a:rPr>
              <a:t>True </a:t>
            </a:r>
            <a:endParaRPr lang="en-US" sz="1800" dirty="0">
              <a:effectLst/>
              <a:highlight>
                <a:srgbClr val="FFFF00"/>
              </a:highlight>
              <a:ea typeface="Calibri" panose="020F0502020204030204" pitchFamily="34" charset="0"/>
              <a:cs typeface="Times New Roman" panose="02020603050405020304" pitchFamily="18" charset="0"/>
            </a:endParaRPr>
          </a:p>
          <a:p>
            <a:pPr marL="608400" marR="0" indent="0">
              <a:lnSpc>
                <a:spcPct val="150000"/>
              </a:lnSpc>
              <a:spcBef>
                <a:spcPts val="0"/>
              </a:spcBef>
              <a:spcAft>
                <a:spcPts val="0"/>
              </a:spcAft>
              <a:buNone/>
            </a:pPr>
            <a:r>
              <a:rPr lang="en-US" sz="1800" dirty="0">
                <a:solidFill>
                  <a:srgbClr val="000000"/>
                </a:solidFill>
                <a:effectLst/>
                <a:ea typeface="Arial Unicode MS"/>
                <a:cs typeface="Times New Roman" panose="02020603050405020304" pitchFamily="18" charset="0"/>
              </a:rPr>
              <a:t>	False</a:t>
            </a:r>
          </a:p>
          <a:p>
            <a:pPr marL="608400" indent="0">
              <a:lnSpc>
                <a:spcPct val="150000"/>
              </a:lnSpc>
              <a:spcBef>
                <a:spcPts val="0"/>
              </a:spcBef>
              <a:spcAft>
                <a:spcPts val="0"/>
              </a:spcAft>
              <a:buNone/>
            </a:pPr>
            <a:endParaRPr lang="en-US" sz="1800" b="1" dirty="0"/>
          </a:p>
          <a:p>
            <a:pPr marL="894150" indent="-285750">
              <a:lnSpc>
                <a:spcPct val="150000"/>
              </a:lnSpc>
              <a:spcBef>
                <a:spcPts val="0"/>
              </a:spcBef>
              <a:spcAft>
                <a:spcPts val="0"/>
              </a:spcAft>
            </a:pPr>
            <a:r>
              <a:rPr lang="en-US" sz="1800" b="1" dirty="0"/>
              <a:t>Press and hold the “ctrl” key to make multiple selections.</a:t>
            </a:r>
          </a:p>
          <a:p>
            <a:pPr marL="608400" marR="0" indent="0">
              <a:lnSpc>
                <a:spcPct val="150000"/>
              </a:lnSpc>
              <a:spcBef>
                <a:spcPts val="0"/>
              </a:spcBef>
              <a:spcAft>
                <a:spcPts val="0"/>
              </a:spcAft>
              <a:buNone/>
            </a:pPr>
            <a:endParaRPr lang="en-US" sz="1800" dirty="0">
              <a:effectLs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424688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porting for AASIS Users">
            <a:hlinkClick r:id="" action="ppaction://media"/>
            <a:extLst>
              <a:ext uri="{FF2B5EF4-FFF2-40B4-BE49-F238E27FC236}">
                <a16:creationId xmlns:a16="http://schemas.microsoft.com/office/drawing/2014/main" id="{F1889B26-8642-4793-AA21-0A74D49C78C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4798" y="448275"/>
            <a:ext cx="7837372" cy="5961450"/>
          </a:xfrm>
          <a:prstGeom prst="rect">
            <a:avLst/>
          </a:prstGeom>
        </p:spPr>
      </p:pic>
      <p:sp>
        <p:nvSpPr>
          <p:cNvPr id="3" name="TextBox 2">
            <a:extLst>
              <a:ext uri="{FF2B5EF4-FFF2-40B4-BE49-F238E27FC236}">
                <a16:creationId xmlns:a16="http://schemas.microsoft.com/office/drawing/2014/main" id="{B22E7AFB-94AF-4388-9749-C8740FC226BB}"/>
              </a:ext>
            </a:extLst>
          </p:cNvPr>
          <p:cNvSpPr txBox="1"/>
          <p:nvPr/>
        </p:nvSpPr>
        <p:spPr>
          <a:xfrm>
            <a:off x="8245880" y="3290056"/>
            <a:ext cx="2236726" cy="923330"/>
          </a:xfrm>
          <a:prstGeom prst="rect">
            <a:avLst/>
          </a:prstGeom>
          <a:noFill/>
        </p:spPr>
        <p:txBody>
          <a:bodyPr wrap="square" rtlCol="0">
            <a:spAutoFit/>
          </a:bodyPr>
          <a:lstStyle/>
          <a:p>
            <a:r>
              <a:rPr lang="en-US" dirty="0"/>
              <a:t>Click on image and press         to play          video</a:t>
            </a:r>
          </a:p>
        </p:txBody>
      </p:sp>
      <p:pic>
        <p:nvPicPr>
          <p:cNvPr id="4" name="Picture 3">
            <a:extLst>
              <a:ext uri="{FF2B5EF4-FFF2-40B4-BE49-F238E27FC236}">
                <a16:creationId xmlns:a16="http://schemas.microsoft.com/office/drawing/2014/main" id="{C3BAE280-FD67-4A66-9C03-C7A121C1EB83}"/>
              </a:ext>
            </a:extLst>
          </p:cNvPr>
          <p:cNvPicPr>
            <a:picLocks noChangeAspect="1"/>
          </p:cNvPicPr>
          <p:nvPr/>
        </p:nvPicPr>
        <p:blipFill>
          <a:blip r:embed="rId6"/>
          <a:stretch>
            <a:fillRect/>
          </a:stretch>
        </p:blipFill>
        <p:spPr>
          <a:xfrm>
            <a:off x="8886846" y="3685654"/>
            <a:ext cx="400050" cy="333375"/>
          </a:xfrm>
          <a:prstGeom prst="rect">
            <a:avLst/>
          </a:prstGeom>
        </p:spPr>
      </p:pic>
      <p:sp>
        <p:nvSpPr>
          <p:cNvPr id="5" name="Rectangle 4">
            <a:extLst>
              <a:ext uri="{FF2B5EF4-FFF2-40B4-BE49-F238E27FC236}">
                <a16:creationId xmlns:a16="http://schemas.microsoft.com/office/drawing/2014/main" id="{E09D5ECC-72F8-4DB8-A968-AD9F2A38A051}"/>
              </a:ext>
            </a:extLst>
          </p:cNvPr>
          <p:cNvSpPr/>
          <p:nvPr/>
        </p:nvSpPr>
        <p:spPr>
          <a:xfrm>
            <a:off x="8132169" y="1105732"/>
            <a:ext cx="3952993" cy="1815882"/>
          </a:xfrm>
          <a:prstGeom prst="rect">
            <a:avLst/>
          </a:prstGeom>
        </p:spPr>
        <p:txBody>
          <a:bodyPr wrap="square">
            <a:spAutoFit/>
          </a:bodyPr>
          <a:lstStyle/>
          <a:p>
            <a:r>
              <a:rPr lang="en-US" sz="2800" b="1" dirty="0"/>
              <a:t>Entry For Original Contracts</a:t>
            </a:r>
          </a:p>
          <a:p>
            <a:r>
              <a:rPr lang="en-US" sz="2800" b="1" dirty="0"/>
              <a:t>AASIS USERS / Minor Contracts</a:t>
            </a:r>
          </a:p>
        </p:txBody>
      </p:sp>
    </p:spTree>
    <p:extLst>
      <p:ext uri="{BB962C8B-B14F-4D97-AF65-F5344CB8AC3E}">
        <p14:creationId xmlns:p14="http://schemas.microsoft.com/office/powerpoint/2010/main" val="408969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2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2E7AFB-94AF-4388-9749-C8740FC226BB}"/>
              </a:ext>
            </a:extLst>
          </p:cNvPr>
          <p:cNvSpPr txBox="1"/>
          <p:nvPr/>
        </p:nvSpPr>
        <p:spPr>
          <a:xfrm>
            <a:off x="8372270" y="3429000"/>
            <a:ext cx="2402542" cy="646331"/>
          </a:xfrm>
          <a:prstGeom prst="rect">
            <a:avLst/>
          </a:prstGeom>
          <a:noFill/>
        </p:spPr>
        <p:txBody>
          <a:bodyPr wrap="square" rtlCol="0">
            <a:spAutoFit/>
          </a:bodyPr>
          <a:lstStyle/>
          <a:p>
            <a:r>
              <a:rPr lang="en-US" dirty="0"/>
              <a:t>Click on image and press          to play video</a:t>
            </a:r>
          </a:p>
        </p:txBody>
      </p:sp>
      <p:pic>
        <p:nvPicPr>
          <p:cNvPr id="4" name="Picture 3">
            <a:extLst>
              <a:ext uri="{FF2B5EF4-FFF2-40B4-BE49-F238E27FC236}">
                <a16:creationId xmlns:a16="http://schemas.microsoft.com/office/drawing/2014/main" id="{C3BAE280-FD67-4A66-9C03-C7A121C1EB83}"/>
              </a:ext>
            </a:extLst>
          </p:cNvPr>
          <p:cNvPicPr>
            <a:picLocks noChangeAspect="1"/>
          </p:cNvPicPr>
          <p:nvPr/>
        </p:nvPicPr>
        <p:blipFill>
          <a:blip r:embed="rId5"/>
          <a:stretch>
            <a:fillRect/>
          </a:stretch>
        </p:blipFill>
        <p:spPr>
          <a:xfrm>
            <a:off x="9065955" y="3752165"/>
            <a:ext cx="400050" cy="333375"/>
          </a:xfrm>
          <a:prstGeom prst="rect">
            <a:avLst/>
          </a:prstGeom>
        </p:spPr>
      </p:pic>
      <p:sp>
        <p:nvSpPr>
          <p:cNvPr id="5" name="Rectangle 4">
            <a:extLst>
              <a:ext uri="{FF2B5EF4-FFF2-40B4-BE49-F238E27FC236}">
                <a16:creationId xmlns:a16="http://schemas.microsoft.com/office/drawing/2014/main" id="{E09D5ECC-72F8-4DB8-A968-AD9F2A38A051}"/>
              </a:ext>
            </a:extLst>
          </p:cNvPr>
          <p:cNvSpPr/>
          <p:nvPr/>
        </p:nvSpPr>
        <p:spPr>
          <a:xfrm>
            <a:off x="7993930" y="1105732"/>
            <a:ext cx="4000009" cy="1815882"/>
          </a:xfrm>
          <a:prstGeom prst="rect">
            <a:avLst/>
          </a:prstGeom>
        </p:spPr>
        <p:txBody>
          <a:bodyPr wrap="square">
            <a:spAutoFit/>
          </a:bodyPr>
          <a:lstStyle/>
          <a:p>
            <a:r>
              <a:rPr lang="en-US" sz="2800" b="1" dirty="0"/>
              <a:t>Entry For Amendment Contracts </a:t>
            </a:r>
          </a:p>
          <a:p>
            <a:r>
              <a:rPr lang="en-US" sz="2800" b="1" dirty="0"/>
              <a:t>AASIS USERS / Minor</a:t>
            </a:r>
          </a:p>
          <a:p>
            <a:r>
              <a:rPr lang="en-US" sz="2800" b="1" dirty="0"/>
              <a:t> Contracts</a:t>
            </a:r>
          </a:p>
        </p:txBody>
      </p:sp>
      <p:pic>
        <p:nvPicPr>
          <p:cNvPr id="6" name="AASIS Users Amendment (Minor)">
            <a:hlinkClick r:id="" action="ppaction://media"/>
            <a:extLst>
              <a:ext uri="{FF2B5EF4-FFF2-40B4-BE49-F238E27FC236}">
                <a16:creationId xmlns:a16="http://schemas.microsoft.com/office/drawing/2014/main" id="{7A46A9D5-EC16-6ED9-E4FF-8369EA261B5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8061" y="657226"/>
            <a:ext cx="7483672" cy="5756781"/>
          </a:xfrm>
          <a:prstGeom prst="rect">
            <a:avLst/>
          </a:prstGeom>
        </p:spPr>
      </p:pic>
    </p:spTree>
    <p:extLst>
      <p:ext uri="{BB962C8B-B14F-4D97-AF65-F5344CB8AC3E}">
        <p14:creationId xmlns:p14="http://schemas.microsoft.com/office/powerpoint/2010/main" val="332583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22BB5E-B4B6-4D2D-8004-8D9AAB131CB7}"/>
              </a:ext>
            </a:extLst>
          </p:cNvPr>
          <p:cNvSpPr txBox="1"/>
          <p:nvPr/>
        </p:nvSpPr>
        <p:spPr>
          <a:xfrm>
            <a:off x="1250939" y="2522221"/>
            <a:ext cx="6863321" cy="3493264"/>
          </a:xfrm>
          <a:prstGeom prst="rect">
            <a:avLst/>
          </a:prstGeom>
          <a:noFill/>
        </p:spPr>
        <p:txBody>
          <a:bodyPr wrap="square" rtlCol="0">
            <a:spAutoFit/>
          </a:bodyPr>
          <a:lstStyle/>
          <a:p>
            <a:pPr marL="285750" indent="-285750">
              <a:buFont typeface="Wingdings" panose="05000000000000000000" pitchFamily="2" charset="2"/>
              <a:buChar char="Ø"/>
            </a:pPr>
            <a:r>
              <a:rPr lang="en-US" sz="1700" b="1" dirty="0"/>
              <a:t>AASIS should always be updated before entering into the portal </a:t>
            </a:r>
          </a:p>
          <a:p>
            <a:pPr marL="285750" indent="-285750">
              <a:buFont typeface="Wingdings" panose="05000000000000000000" pitchFamily="2" charset="2"/>
              <a:buChar char="Ø"/>
            </a:pPr>
            <a:r>
              <a:rPr lang="en-US" sz="1700" b="1" dirty="0"/>
              <a:t>AASIS, the Portal, and supporting documentation must match </a:t>
            </a:r>
          </a:p>
          <a:p>
            <a:pPr marL="285750" indent="-285750">
              <a:buFont typeface="Wingdings" panose="05000000000000000000" pitchFamily="2" charset="2"/>
              <a:buChar char="Ø"/>
            </a:pPr>
            <a:r>
              <a:rPr lang="en-US" sz="1700" b="1" dirty="0"/>
              <a:t>Target value must match the amount listed in Source of Funds </a:t>
            </a:r>
          </a:p>
          <a:p>
            <a:pPr marL="285750" indent="-285750">
              <a:buFont typeface="Wingdings" panose="05000000000000000000" pitchFamily="2" charset="2"/>
              <a:buChar char="Ø"/>
            </a:pPr>
            <a:r>
              <a:rPr lang="en-US" sz="1700" b="1" dirty="0"/>
              <a:t>Report Category should align with the material descriptions </a:t>
            </a:r>
          </a:p>
          <a:p>
            <a:pPr marL="285750" indent="-285750">
              <a:buFont typeface="Wingdings" panose="05000000000000000000" pitchFamily="2" charset="2"/>
              <a:buChar char="Ø"/>
            </a:pPr>
            <a:r>
              <a:rPr lang="en-US" sz="1700" b="1" dirty="0"/>
              <a:t>The following fields in the portal will auto populate from AASIS: </a:t>
            </a:r>
          </a:p>
          <a:p>
            <a:pPr marL="742950" lvl="1" indent="-285750">
              <a:buFont typeface="Arial" panose="020B0604020202020204" pitchFamily="34" charset="0"/>
              <a:buChar char="•"/>
            </a:pPr>
            <a:r>
              <a:rPr lang="en-US" sz="1700" b="1" dirty="0"/>
              <a:t>Validity Dates</a:t>
            </a:r>
          </a:p>
          <a:p>
            <a:pPr marL="742950" lvl="1" indent="-285750">
              <a:buFont typeface="Arial" panose="020B0604020202020204" pitchFamily="34" charset="0"/>
              <a:buChar char="•"/>
            </a:pPr>
            <a:r>
              <a:rPr lang="en-US" sz="1700" b="1" dirty="0"/>
              <a:t>Initial Contract Amount</a:t>
            </a:r>
          </a:p>
          <a:p>
            <a:pPr marL="742950" lvl="1" indent="-285750">
              <a:buFont typeface="Arial" panose="020B0604020202020204" pitchFamily="34" charset="0"/>
              <a:buChar char="•"/>
            </a:pPr>
            <a:r>
              <a:rPr lang="en-US" sz="1700" b="1" dirty="0"/>
              <a:t>Total Projected Cost</a:t>
            </a:r>
          </a:p>
          <a:p>
            <a:pPr marL="742950" lvl="1" indent="-285750">
              <a:buFont typeface="Arial" panose="020B0604020202020204" pitchFamily="34" charset="0"/>
              <a:buChar char="•"/>
            </a:pPr>
            <a:r>
              <a:rPr lang="en-US" sz="1700" b="1" dirty="0"/>
              <a:t>Vendor Information</a:t>
            </a:r>
          </a:p>
          <a:p>
            <a:pPr marL="287338" lvl="1" indent="-287338">
              <a:buFont typeface="Wingdings" panose="05000000000000000000" pitchFamily="2" charset="2"/>
              <a:buChar char="Ø"/>
            </a:pPr>
            <a:r>
              <a:rPr lang="en-US" sz="1700" b="1" dirty="0"/>
              <a:t>Amendments and renewals: The Previous Amount should always be the same as previously reviewed contract amount</a:t>
            </a:r>
          </a:p>
        </p:txBody>
      </p:sp>
      <p:sp>
        <p:nvSpPr>
          <p:cNvPr id="8" name="Title 1">
            <a:extLst>
              <a:ext uri="{FF2B5EF4-FFF2-40B4-BE49-F238E27FC236}">
                <a16:creationId xmlns:a16="http://schemas.microsoft.com/office/drawing/2014/main" id="{C27EC8F1-8CD1-4611-AE66-525DB8FC6304}"/>
              </a:ext>
            </a:extLst>
          </p:cNvPr>
          <p:cNvSpPr txBox="1">
            <a:spLocks/>
          </p:cNvSpPr>
          <p:nvPr/>
        </p:nvSpPr>
        <p:spPr>
          <a:xfrm>
            <a:off x="1841192" y="600491"/>
            <a:ext cx="5690824" cy="7414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latin typeface="+mn-lt"/>
              </a:rPr>
              <a:t>3- Way Match</a:t>
            </a:r>
            <a:endParaRPr lang="en-US" sz="3600" dirty="0">
              <a:solidFill>
                <a:srgbClr val="FF0000"/>
              </a:solidFill>
              <a:latin typeface="+mn-lt"/>
            </a:endParaRPr>
          </a:p>
        </p:txBody>
      </p:sp>
      <p:sp>
        <p:nvSpPr>
          <p:cNvPr id="9" name="TextBox 8">
            <a:extLst>
              <a:ext uri="{FF2B5EF4-FFF2-40B4-BE49-F238E27FC236}">
                <a16:creationId xmlns:a16="http://schemas.microsoft.com/office/drawing/2014/main" id="{C0E92939-CE59-4F5E-B67F-3E688AD8A8EF}"/>
              </a:ext>
            </a:extLst>
          </p:cNvPr>
          <p:cNvSpPr txBox="1"/>
          <p:nvPr/>
        </p:nvSpPr>
        <p:spPr>
          <a:xfrm>
            <a:off x="1250939" y="1341896"/>
            <a:ext cx="2030819" cy="830997"/>
          </a:xfrm>
          <a:prstGeom prst="rect">
            <a:avLst/>
          </a:prstGeom>
          <a:noFill/>
        </p:spPr>
        <p:txBody>
          <a:bodyPr wrap="square" rtlCol="0">
            <a:spAutoFit/>
          </a:bodyPr>
          <a:lstStyle/>
          <a:p>
            <a:pPr marL="342900" indent="-342900">
              <a:buAutoNum type="arabicParenR"/>
            </a:pPr>
            <a:r>
              <a:rPr lang="en-US" sz="1600" b="1" dirty="0"/>
              <a:t>AASIS</a:t>
            </a:r>
          </a:p>
          <a:p>
            <a:pPr marL="342900" indent="-342900">
              <a:buAutoNum type="arabicParenR"/>
            </a:pPr>
            <a:r>
              <a:rPr lang="en-US" sz="1600" b="1" dirty="0"/>
              <a:t>Documentation</a:t>
            </a:r>
          </a:p>
          <a:p>
            <a:pPr marL="342900" indent="-342900">
              <a:buAutoNum type="arabicParenR"/>
            </a:pPr>
            <a:r>
              <a:rPr lang="en-US" sz="1600" b="1" dirty="0"/>
              <a:t>Portal</a:t>
            </a:r>
          </a:p>
        </p:txBody>
      </p:sp>
      <p:pic>
        <p:nvPicPr>
          <p:cNvPr id="11" name="Picture 10">
            <a:extLst>
              <a:ext uri="{FF2B5EF4-FFF2-40B4-BE49-F238E27FC236}">
                <a16:creationId xmlns:a16="http://schemas.microsoft.com/office/drawing/2014/main" id="{A2A5AAF3-DE0F-4E34-9130-D36E9FE3E004}"/>
              </a:ext>
            </a:extLst>
          </p:cNvPr>
          <p:cNvPicPr>
            <a:picLocks noChangeAspect="1"/>
          </p:cNvPicPr>
          <p:nvPr/>
        </p:nvPicPr>
        <p:blipFill>
          <a:blip r:embed="rId3"/>
          <a:stretch>
            <a:fillRect/>
          </a:stretch>
        </p:blipFill>
        <p:spPr>
          <a:xfrm>
            <a:off x="9024639" y="373179"/>
            <a:ext cx="2386591" cy="2471222"/>
          </a:xfrm>
          <a:prstGeom prst="rect">
            <a:avLst/>
          </a:prstGeom>
        </p:spPr>
      </p:pic>
    </p:spTree>
    <p:extLst>
      <p:ext uri="{BB962C8B-B14F-4D97-AF65-F5344CB8AC3E}">
        <p14:creationId xmlns:p14="http://schemas.microsoft.com/office/powerpoint/2010/main" val="18122586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5863C0C-2E9E-4A1D-B9B5-9F92A70ADC28}"/>
              </a:ext>
            </a:extLst>
          </p:cNvPr>
          <p:cNvSpPr txBox="1"/>
          <p:nvPr/>
        </p:nvSpPr>
        <p:spPr>
          <a:xfrm>
            <a:off x="4133669" y="5124658"/>
            <a:ext cx="4030466" cy="1569660"/>
          </a:xfrm>
          <a:prstGeom prst="rect">
            <a:avLst/>
          </a:prstGeom>
          <a:noFill/>
        </p:spPr>
        <p:txBody>
          <a:bodyPr wrap="square" rtlCol="0">
            <a:spAutoFit/>
          </a:bodyPr>
          <a:lstStyle/>
          <a:p>
            <a:r>
              <a:rPr lang="en-US" sz="1200" b="1" dirty="0"/>
              <a:t>KEY: </a:t>
            </a:r>
          </a:p>
          <a:p>
            <a:pPr marL="342900" indent="-342900">
              <a:buAutoNum type="arabicParenR"/>
            </a:pPr>
            <a:r>
              <a:rPr lang="en-US" sz="1200" b="1" dirty="0"/>
              <a:t>Contract #</a:t>
            </a:r>
          </a:p>
          <a:p>
            <a:pPr marL="342900" indent="-342900">
              <a:buAutoNum type="arabicParenR"/>
            </a:pPr>
            <a:r>
              <a:rPr lang="en-US" sz="1200" b="1" dirty="0"/>
              <a:t>Vendor #</a:t>
            </a:r>
          </a:p>
          <a:p>
            <a:pPr marL="342900" indent="-342900">
              <a:buAutoNum type="arabicParenR"/>
            </a:pPr>
            <a:r>
              <a:rPr lang="en-US" sz="1200" b="1" dirty="0"/>
              <a:t>Start Date</a:t>
            </a:r>
          </a:p>
          <a:p>
            <a:pPr marL="342900" indent="-342900">
              <a:buAutoNum type="arabicParenR"/>
            </a:pPr>
            <a:r>
              <a:rPr lang="en-US" sz="1200" b="1" dirty="0"/>
              <a:t>End Date</a:t>
            </a:r>
          </a:p>
          <a:p>
            <a:pPr marL="342900" indent="-342900">
              <a:buAutoNum type="arabicParenR"/>
            </a:pPr>
            <a:r>
              <a:rPr lang="en-US" sz="1200" b="1" dirty="0"/>
              <a:t>Initial Contract Amount (Target Value in AASIS)</a:t>
            </a:r>
          </a:p>
          <a:p>
            <a:pPr marL="342900" indent="-342900">
              <a:buAutoNum type="arabicParenR"/>
            </a:pPr>
            <a:r>
              <a:rPr lang="en-US" sz="1200" b="1" dirty="0"/>
              <a:t>Total Projected Cost</a:t>
            </a:r>
          </a:p>
          <a:p>
            <a:r>
              <a:rPr lang="en-US" sz="1200" b="1" dirty="0"/>
              <a:t>7)     Service Type (Report Category in AASIS)</a:t>
            </a:r>
          </a:p>
        </p:txBody>
      </p:sp>
      <p:sp>
        <p:nvSpPr>
          <p:cNvPr id="7" name="Title 1">
            <a:extLst>
              <a:ext uri="{FF2B5EF4-FFF2-40B4-BE49-F238E27FC236}">
                <a16:creationId xmlns:a16="http://schemas.microsoft.com/office/drawing/2014/main" id="{70A2A46F-2579-41CA-B71F-769B2AB7F6FA}"/>
              </a:ext>
            </a:extLst>
          </p:cNvPr>
          <p:cNvSpPr txBox="1">
            <a:spLocks/>
          </p:cNvSpPr>
          <p:nvPr/>
        </p:nvSpPr>
        <p:spPr>
          <a:xfrm>
            <a:off x="206241" y="5538786"/>
            <a:ext cx="3836841" cy="7414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rgbClr val="FF0000"/>
                </a:solidFill>
              </a:rPr>
              <a:t>3- Way Match: Original</a:t>
            </a:r>
            <a:endParaRPr lang="en-US" sz="2400" dirty="0">
              <a:solidFill>
                <a:srgbClr val="FF0000"/>
              </a:solidFill>
            </a:endParaRPr>
          </a:p>
        </p:txBody>
      </p:sp>
      <p:pic>
        <p:nvPicPr>
          <p:cNvPr id="10" name="Picture 9">
            <a:extLst>
              <a:ext uri="{FF2B5EF4-FFF2-40B4-BE49-F238E27FC236}">
                <a16:creationId xmlns:a16="http://schemas.microsoft.com/office/drawing/2014/main" id="{9C0BFEC0-85D9-43EF-B1C1-D30E09E84F6A}"/>
              </a:ext>
            </a:extLst>
          </p:cNvPr>
          <p:cNvPicPr>
            <a:picLocks noChangeAspect="1"/>
          </p:cNvPicPr>
          <p:nvPr/>
        </p:nvPicPr>
        <p:blipFill>
          <a:blip r:embed="rId3"/>
          <a:stretch>
            <a:fillRect/>
          </a:stretch>
        </p:blipFill>
        <p:spPr>
          <a:xfrm>
            <a:off x="206241" y="257456"/>
            <a:ext cx="3836841" cy="4789673"/>
          </a:xfrm>
          <a:prstGeom prst="rect">
            <a:avLst/>
          </a:prstGeom>
        </p:spPr>
      </p:pic>
      <p:pic>
        <p:nvPicPr>
          <p:cNvPr id="11" name="Picture 10">
            <a:extLst>
              <a:ext uri="{FF2B5EF4-FFF2-40B4-BE49-F238E27FC236}">
                <a16:creationId xmlns:a16="http://schemas.microsoft.com/office/drawing/2014/main" id="{6CE0269F-22FB-448E-9B63-F83A2F7244BA}"/>
              </a:ext>
            </a:extLst>
          </p:cNvPr>
          <p:cNvPicPr>
            <a:picLocks noChangeAspect="1"/>
          </p:cNvPicPr>
          <p:nvPr/>
        </p:nvPicPr>
        <p:blipFill>
          <a:blip r:embed="rId4"/>
          <a:stretch>
            <a:fillRect/>
          </a:stretch>
        </p:blipFill>
        <p:spPr>
          <a:xfrm>
            <a:off x="4027865" y="257456"/>
            <a:ext cx="4136270" cy="3700449"/>
          </a:xfrm>
          <a:prstGeom prst="rect">
            <a:avLst/>
          </a:prstGeom>
        </p:spPr>
      </p:pic>
      <p:pic>
        <p:nvPicPr>
          <p:cNvPr id="13" name="Picture 12">
            <a:extLst>
              <a:ext uri="{FF2B5EF4-FFF2-40B4-BE49-F238E27FC236}">
                <a16:creationId xmlns:a16="http://schemas.microsoft.com/office/drawing/2014/main" id="{5B81E647-DB9D-4521-915A-22F4802B6072}"/>
              </a:ext>
            </a:extLst>
          </p:cNvPr>
          <p:cNvPicPr>
            <a:picLocks noChangeAspect="1"/>
          </p:cNvPicPr>
          <p:nvPr/>
        </p:nvPicPr>
        <p:blipFill>
          <a:blip r:embed="rId5"/>
          <a:stretch>
            <a:fillRect/>
          </a:stretch>
        </p:blipFill>
        <p:spPr>
          <a:xfrm>
            <a:off x="4043082" y="3824495"/>
            <a:ext cx="4136270" cy="1300163"/>
          </a:xfrm>
          <a:prstGeom prst="rect">
            <a:avLst/>
          </a:prstGeom>
        </p:spPr>
      </p:pic>
      <p:pic>
        <p:nvPicPr>
          <p:cNvPr id="14" name="Picture 13">
            <a:extLst>
              <a:ext uri="{FF2B5EF4-FFF2-40B4-BE49-F238E27FC236}">
                <a16:creationId xmlns:a16="http://schemas.microsoft.com/office/drawing/2014/main" id="{1DD2A66C-677C-496F-8246-F1841D748BE2}"/>
              </a:ext>
            </a:extLst>
          </p:cNvPr>
          <p:cNvPicPr>
            <a:picLocks noChangeAspect="1"/>
          </p:cNvPicPr>
          <p:nvPr/>
        </p:nvPicPr>
        <p:blipFill>
          <a:blip r:embed="rId6"/>
          <a:stretch>
            <a:fillRect/>
          </a:stretch>
        </p:blipFill>
        <p:spPr>
          <a:xfrm>
            <a:off x="8179352" y="1"/>
            <a:ext cx="3914035" cy="5304267"/>
          </a:xfrm>
          <a:prstGeom prst="rect">
            <a:avLst/>
          </a:prstGeom>
        </p:spPr>
      </p:pic>
      <p:sp>
        <p:nvSpPr>
          <p:cNvPr id="15" name="TextBox 14">
            <a:extLst>
              <a:ext uri="{FF2B5EF4-FFF2-40B4-BE49-F238E27FC236}">
                <a16:creationId xmlns:a16="http://schemas.microsoft.com/office/drawing/2014/main" id="{FF83F58B-B96F-4339-B020-6F6D2C58282D}"/>
              </a:ext>
            </a:extLst>
          </p:cNvPr>
          <p:cNvSpPr txBox="1"/>
          <p:nvPr/>
        </p:nvSpPr>
        <p:spPr>
          <a:xfrm>
            <a:off x="206241" y="5032173"/>
            <a:ext cx="3821623" cy="369332"/>
          </a:xfrm>
          <a:prstGeom prst="rect">
            <a:avLst/>
          </a:prstGeom>
          <a:noFill/>
        </p:spPr>
        <p:txBody>
          <a:bodyPr wrap="square" rtlCol="0">
            <a:spAutoFit/>
          </a:bodyPr>
          <a:lstStyle/>
          <a:p>
            <a:pPr algn="ctr"/>
            <a:r>
              <a:rPr lang="en-US" b="1" dirty="0">
                <a:solidFill>
                  <a:srgbClr val="04090C"/>
                </a:solidFill>
              </a:rPr>
              <a:t>AASIS</a:t>
            </a:r>
          </a:p>
        </p:txBody>
      </p:sp>
      <p:sp>
        <p:nvSpPr>
          <p:cNvPr id="16" name="TextBox 15">
            <a:extLst>
              <a:ext uri="{FF2B5EF4-FFF2-40B4-BE49-F238E27FC236}">
                <a16:creationId xmlns:a16="http://schemas.microsoft.com/office/drawing/2014/main" id="{51916704-9594-466C-B26C-20D03FA2EB5E}"/>
              </a:ext>
            </a:extLst>
          </p:cNvPr>
          <p:cNvSpPr txBox="1"/>
          <p:nvPr/>
        </p:nvSpPr>
        <p:spPr>
          <a:xfrm>
            <a:off x="5371245" y="5047129"/>
            <a:ext cx="1727139" cy="369332"/>
          </a:xfrm>
          <a:prstGeom prst="rect">
            <a:avLst/>
          </a:prstGeom>
          <a:noFill/>
        </p:spPr>
        <p:txBody>
          <a:bodyPr wrap="square" rtlCol="0">
            <a:spAutoFit/>
          </a:bodyPr>
          <a:lstStyle/>
          <a:p>
            <a:pPr algn="ctr"/>
            <a:r>
              <a:rPr lang="en-US" b="1" dirty="0">
                <a:solidFill>
                  <a:srgbClr val="04090C"/>
                </a:solidFill>
              </a:rPr>
              <a:t>SRV-1 Form</a:t>
            </a:r>
          </a:p>
        </p:txBody>
      </p:sp>
      <p:sp>
        <p:nvSpPr>
          <p:cNvPr id="17" name="TextBox 16">
            <a:extLst>
              <a:ext uri="{FF2B5EF4-FFF2-40B4-BE49-F238E27FC236}">
                <a16:creationId xmlns:a16="http://schemas.microsoft.com/office/drawing/2014/main" id="{D3FF39C3-EFC1-4D93-BD78-5D6B9DADA643}"/>
              </a:ext>
            </a:extLst>
          </p:cNvPr>
          <p:cNvSpPr txBox="1"/>
          <p:nvPr/>
        </p:nvSpPr>
        <p:spPr>
          <a:xfrm>
            <a:off x="9521073" y="5311830"/>
            <a:ext cx="1008668" cy="369332"/>
          </a:xfrm>
          <a:prstGeom prst="rect">
            <a:avLst/>
          </a:prstGeom>
          <a:noFill/>
        </p:spPr>
        <p:txBody>
          <a:bodyPr wrap="square" rtlCol="0">
            <a:spAutoFit/>
          </a:bodyPr>
          <a:lstStyle/>
          <a:p>
            <a:pPr algn="ctr"/>
            <a:r>
              <a:rPr lang="en-US" b="1" dirty="0">
                <a:solidFill>
                  <a:srgbClr val="04090C"/>
                </a:solidFill>
              </a:rPr>
              <a:t>Portal</a:t>
            </a:r>
          </a:p>
        </p:txBody>
      </p:sp>
    </p:spTree>
    <p:extLst>
      <p:ext uri="{BB962C8B-B14F-4D97-AF65-F5344CB8AC3E}">
        <p14:creationId xmlns:p14="http://schemas.microsoft.com/office/powerpoint/2010/main" val="13949367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F4A3F5-EFFC-4657-A115-4DD2A26FC63C}"/>
              </a:ext>
            </a:extLst>
          </p:cNvPr>
          <p:cNvSpPr/>
          <p:nvPr/>
        </p:nvSpPr>
        <p:spPr>
          <a:xfrm>
            <a:off x="8753475" y="895014"/>
            <a:ext cx="3020604" cy="2431435"/>
          </a:xfrm>
          <a:prstGeom prst="rect">
            <a:avLst/>
          </a:prstGeom>
        </p:spPr>
        <p:txBody>
          <a:bodyPr wrap="square">
            <a:spAutoFit/>
          </a:bodyPr>
          <a:lstStyle/>
          <a:p>
            <a:r>
              <a:rPr lang="en-US" sz="2800" b="1" dirty="0"/>
              <a:t>ORIGINAL ALC CONTRACT  ENTRY FOR </a:t>
            </a:r>
          </a:p>
          <a:p>
            <a:r>
              <a:rPr lang="en-US" sz="2800" b="1" dirty="0"/>
              <a:t>AASIS USERS</a:t>
            </a:r>
          </a:p>
          <a:p>
            <a:endParaRPr lang="en-US" sz="4000" b="1" dirty="0"/>
          </a:p>
        </p:txBody>
      </p:sp>
      <p:sp>
        <p:nvSpPr>
          <p:cNvPr id="6" name="TextBox 5">
            <a:extLst>
              <a:ext uri="{FF2B5EF4-FFF2-40B4-BE49-F238E27FC236}">
                <a16:creationId xmlns:a16="http://schemas.microsoft.com/office/drawing/2014/main" id="{F2EE9ADB-55F2-4DD9-9DB7-B5919F9AADA4}"/>
              </a:ext>
            </a:extLst>
          </p:cNvPr>
          <p:cNvSpPr txBox="1"/>
          <p:nvPr/>
        </p:nvSpPr>
        <p:spPr>
          <a:xfrm>
            <a:off x="8862546" y="4386581"/>
            <a:ext cx="2402542" cy="646331"/>
          </a:xfrm>
          <a:prstGeom prst="rect">
            <a:avLst/>
          </a:prstGeom>
          <a:noFill/>
        </p:spPr>
        <p:txBody>
          <a:bodyPr wrap="square" rtlCol="0">
            <a:spAutoFit/>
          </a:bodyPr>
          <a:lstStyle/>
          <a:p>
            <a:r>
              <a:rPr lang="en-US" dirty="0"/>
              <a:t>Click on image and press          to play video</a:t>
            </a:r>
          </a:p>
        </p:txBody>
      </p:sp>
      <p:pic>
        <p:nvPicPr>
          <p:cNvPr id="7" name="Picture 6">
            <a:extLst>
              <a:ext uri="{FF2B5EF4-FFF2-40B4-BE49-F238E27FC236}">
                <a16:creationId xmlns:a16="http://schemas.microsoft.com/office/drawing/2014/main" id="{DB3C6D05-B374-43C2-8FF1-92F59D574D48}"/>
              </a:ext>
            </a:extLst>
          </p:cNvPr>
          <p:cNvPicPr>
            <a:picLocks noChangeAspect="1"/>
          </p:cNvPicPr>
          <p:nvPr/>
        </p:nvPicPr>
        <p:blipFill>
          <a:blip r:embed="rId5"/>
          <a:stretch>
            <a:fillRect/>
          </a:stretch>
        </p:blipFill>
        <p:spPr>
          <a:xfrm flipV="1">
            <a:off x="9569306" y="4709745"/>
            <a:ext cx="431944" cy="287315"/>
          </a:xfrm>
          <a:prstGeom prst="rect">
            <a:avLst/>
          </a:prstGeom>
        </p:spPr>
      </p:pic>
      <p:pic>
        <p:nvPicPr>
          <p:cNvPr id="2" name="AASIS users original">
            <a:hlinkClick r:id="" action="ppaction://media"/>
            <a:extLst>
              <a:ext uri="{FF2B5EF4-FFF2-40B4-BE49-F238E27FC236}">
                <a16:creationId xmlns:a16="http://schemas.microsoft.com/office/drawing/2014/main" id="{4863EB57-CFB1-69B4-D482-0BA34282A47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7169" y="678730"/>
            <a:ext cx="8390081" cy="5684376"/>
          </a:xfrm>
          <a:prstGeom prst="rect">
            <a:avLst/>
          </a:prstGeom>
        </p:spPr>
      </p:pic>
    </p:spTree>
    <p:extLst>
      <p:ext uri="{BB962C8B-B14F-4D97-AF65-F5344CB8AC3E}">
        <p14:creationId xmlns:p14="http://schemas.microsoft.com/office/powerpoint/2010/main" val="342648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7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5863C0C-2E9E-4A1D-B9B5-9F92A70ADC28}"/>
              </a:ext>
            </a:extLst>
          </p:cNvPr>
          <p:cNvSpPr txBox="1"/>
          <p:nvPr/>
        </p:nvSpPr>
        <p:spPr>
          <a:xfrm>
            <a:off x="3375820" y="5103241"/>
            <a:ext cx="4704257" cy="1569660"/>
          </a:xfrm>
          <a:prstGeom prst="rect">
            <a:avLst/>
          </a:prstGeom>
          <a:noFill/>
        </p:spPr>
        <p:txBody>
          <a:bodyPr wrap="square" rtlCol="0">
            <a:spAutoFit/>
          </a:bodyPr>
          <a:lstStyle/>
          <a:p>
            <a:r>
              <a:rPr lang="en-US" sz="1200" b="1" dirty="0"/>
              <a:t>KEY: </a:t>
            </a:r>
          </a:p>
          <a:p>
            <a:pPr marL="342900" indent="-342900">
              <a:buAutoNum type="arabicParenR"/>
            </a:pPr>
            <a:r>
              <a:rPr lang="en-US" sz="1200" b="1" dirty="0"/>
              <a:t>Contract #</a:t>
            </a:r>
          </a:p>
          <a:p>
            <a:pPr marL="342900" indent="-342900">
              <a:buAutoNum type="arabicParenR"/>
            </a:pPr>
            <a:r>
              <a:rPr lang="en-US" sz="1200" b="1" dirty="0"/>
              <a:t>Amendment #</a:t>
            </a:r>
          </a:p>
          <a:p>
            <a:pPr marL="342900" indent="-342900">
              <a:buAutoNum type="arabicParenR"/>
            </a:pPr>
            <a:r>
              <a:rPr lang="en-US" sz="1200" b="1" dirty="0"/>
              <a:t>Purpose of Amendment</a:t>
            </a:r>
          </a:p>
          <a:p>
            <a:pPr marL="342900" indent="-342900">
              <a:buAutoNum type="arabicParenR"/>
            </a:pPr>
            <a:r>
              <a:rPr lang="en-US" sz="1200" b="1" dirty="0"/>
              <a:t>Amount Paid to Date</a:t>
            </a:r>
          </a:p>
          <a:p>
            <a:pPr marL="342900" indent="-342900">
              <a:buAutoNum type="arabicParenR"/>
            </a:pPr>
            <a:r>
              <a:rPr lang="en-US" sz="1200" b="1" dirty="0"/>
              <a:t>THIS Amendment</a:t>
            </a:r>
          </a:p>
          <a:p>
            <a:pPr marL="342900" indent="-342900">
              <a:buAutoNum type="arabicParenR"/>
            </a:pPr>
            <a:r>
              <a:rPr lang="en-US" sz="1200" b="1" dirty="0"/>
              <a:t>Total Projected Cost</a:t>
            </a:r>
          </a:p>
          <a:p>
            <a:pPr marL="342900" indent="-342900">
              <a:buAutoNum type="arabicParenR"/>
            </a:pPr>
            <a:r>
              <a:rPr lang="en-US" sz="1200" b="1" dirty="0"/>
              <a:t>New contract expiration date if extending</a:t>
            </a:r>
            <a:r>
              <a:rPr lang="en-US" sz="1200" dirty="0">
                <a:solidFill>
                  <a:srgbClr val="04090C"/>
                </a:solidFill>
              </a:rPr>
              <a:t> </a:t>
            </a:r>
          </a:p>
        </p:txBody>
      </p:sp>
      <p:sp>
        <p:nvSpPr>
          <p:cNvPr id="7" name="Title 1">
            <a:extLst>
              <a:ext uri="{FF2B5EF4-FFF2-40B4-BE49-F238E27FC236}">
                <a16:creationId xmlns:a16="http://schemas.microsoft.com/office/drawing/2014/main" id="{70A2A46F-2579-41CA-B71F-769B2AB7F6FA}"/>
              </a:ext>
            </a:extLst>
          </p:cNvPr>
          <p:cNvSpPr txBox="1">
            <a:spLocks/>
          </p:cNvSpPr>
          <p:nvPr/>
        </p:nvSpPr>
        <p:spPr>
          <a:xfrm>
            <a:off x="304712" y="5649412"/>
            <a:ext cx="3206947" cy="7414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FF0000"/>
                </a:solidFill>
              </a:rPr>
              <a:t>3- Way Match: Amendment</a:t>
            </a:r>
            <a:endParaRPr lang="en-US" sz="2000" dirty="0">
              <a:solidFill>
                <a:srgbClr val="FF0000"/>
              </a:solidFill>
            </a:endParaRPr>
          </a:p>
        </p:txBody>
      </p:sp>
      <p:pic>
        <p:nvPicPr>
          <p:cNvPr id="10" name="Picture 9">
            <a:extLst>
              <a:ext uri="{FF2B5EF4-FFF2-40B4-BE49-F238E27FC236}">
                <a16:creationId xmlns:a16="http://schemas.microsoft.com/office/drawing/2014/main" id="{9C0BFEC0-85D9-43EF-B1C1-D30E09E84F6A}"/>
              </a:ext>
            </a:extLst>
          </p:cNvPr>
          <p:cNvPicPr>
            <a:picLocks noChangeAspect="1"/>
          </p:cNvPicPr>
          <p:nvPr/>
        </p:nvPicPr>
        <p:blipFill>
          <a:blip r:embed="rId3"/>
          <a:stretch>
            <a:fillRect/>
          </a:stretch>
        </p:blipFill>
        <p:spPr>
          <a:xfrm>
            <a:off x="206241" y="257456"/>
            <a:ext cx="3836841" cy="4789673"/>
          </a:xfrm>
          <a:prstGeom prst="rect">
            <a:avLst/>
          </a:prstGeom>
        </p:spPr>
      </p:pic>
      <p:sp>
        <p:nvSpPr>
          <p:cNvPr id="15" name="TextBox 14">
            <a:extLst>
              <a:ext uri="{FF2B5EF4-FFF2-40B4-BE49-F238E27FC236}">
                <a16:creationId xmlns:a16="http://schemas.microsoft.com/office/drawing/2014/main" id="{FF83F58B-B96F-4339-B020-6F6D2C58282D}"/>
              </a:ext>
            </a:extLst>
          </p:cNvPr>
          <p:cNvSpPr txBox="1"/>
          <p:nvPr/>
        </p:nvSpPr>
        <p:spPr>
          <a:xfrm>
            <a:off x="1251052" y="5020739"/>
            <a:ext cx="1918431" cy="369332"/>
          </a:xfrm>
          <a:prstGeom prst="rect">
            <a:avLst/>
          </a:prstGeom>
          <a:noFill/>
        </p:spPr>
        <p:txBody>
          <a:bodyPr wrap="square" rtlCol="0">
            <a:spAutoFit/>
          </a:bodyPr>
          <a:lstStyle/>
          <a:p>
            <a:pPr algn="ctr"/>
            <a:r>
              <a:rPr lang="en-US" b="1" dirty="0">
                <a:solidFill>
                  <a:srgbClr val="04090C"/>
                </a:solidFill>
              </a:rPr>
              <a:t>AASIS</a:t>
            </a:r>
          </a:p>
        </p:txBody>
      </p:sp>
      <p:sp>
        <p:nvSpPr>
          <p:cNvPr id="16" name="TextBox 15">
            <a:extLst>
              <a:ext uri="{FF2B5EF4-FFF2-40B4-BE49-F238E27FC236}">
                <a16:creationId xmlns:a16="http://schemas.microsoft.com/office/drawing/2014/main" id="{51916704-9594-466C-B26C-20D03FA2EB5E}"/>
              </a:ext>
            </a:extLst>
          </p:cNvPr>
          <p:cNvSpPr txBox="1"/>
          <p:nvPr/>
        </p:nvSpPr>
        <p:spPr>
          <a:xfrm>
            <a:off x="4306652" y="5068632"/>
            <a:ext cx="3935139" cy="369332"/>
          </a:xfrm>
          <a:prstGeom prst="rect">
            <a:avLst/>
          </a:prstGeom>
          <a:noFill/>
        </p:spPr>
        <p:txBody>
          <a:bodyPr wrap="square" rtlCol="0">
            <a:spAutoFit/>
          </a:bodyPr>
          <a:lstStyle/>
          <a:p>
            <a:pPr algn="ctr"/>
            <a:r>
              <a:rPr lang="en-US" b="1" dirty="0">
                <a:solidFill>
                  <a:srgbClr val="04090C"/>
                </a:solidFill>
              </a:rPr>
              <a:t>SRV-1A Form</a:t>
            </a:r>
          </a:p>
        </p:txBody>
      </p:sp>
      <p:sp>
        <p:nvSpPr>
          <p:cNvPr id="17" name="TextBox 16">
            <a:extLst>
              <a:ext uri="{FF2B5EF4-FFF2-40B4-BE49-F238E27FC236}">
                <a16:creationId xmlns:a16="http://schemas.microsoft.com/office/drawing/2014/main" id="{D3FF39C3-EFC1-4D93-BD78-5D6B9DADA643}"/>
              </a:ext>
            </a:extLst>
          </p:cNvPr>
          <p:cNvSpPr txBox="1"/>
          <p:nvPr/>
        </p:nvSpPr>
        <p:spPr>
          <a:xfrm>
            <a:off x="8319620" y="5280080"/>
            <a:ext cx="3427370" cy="369332"/>
          </a:xfrm>
          <a:prstGeom prst="rect">
            <a:avLst/>
          </a:prstGeom>
          <a:noFill/>
        </p:spPr>
        <p:txBody>
          <a:bodyPr wrap="square" rtlCol="0">
            <a:spAutoFit/>
          </a:bodyPr>
          <a:lstStyle/>
          <a:p>
            <a:pPr algn="ctr"/>
            <a:r>
              <a:rPr lang="en-US" b="1" dirty="0">
                <a:solidFill>
                  <a:srgbClr val="04090C"/>
                </a:solidFill>
              </a:rPr>
              <a:t>Portal</a:t>
            </a:r>
          </a:p>
        </p:txBody>
      </p:sp>
      <p:pic>
        <p:nvPicPr>
          <p:cNvPr id="12" name="Picture 11">
            <a:extLst>
              <a:ext uri="{FF2B5EF4-FFF2-40B4-BE49-F238E27FC236}">
                <a16:creationId xmlns:a16="http://schemas.microsoft.com/office/drawing/2014/main" id="{CE2E02C0-99F8-4F6C-AA1E-3B4917307CB4}"/>
              </a:ext>
            </a:extLst>
          </p:cNvPr>
          <p:cNvPicPr>
            <a:picLocks noChangeAspect="1"/>
          </p:cNvPicPr>
          <p:nvPr/>
        </p:nvPicPr>
        <p:blipFill>
          <a:blip r:embed="rId4"/>
          <a:stretch>
            <a:fillRect/>
          </a:stretch>
        </p:blipFill>
        <p:spPr>
          <a:xfrm>
            <a:off x="8148921" y="257456"/>
            <a:ext cx="3598070" cy="4789674"/>
          </a:xfrm>
          <a:prstGeom prst="rect">
            <a:avLst/>
          </a:prstGeom>
        </p:spPr>
      </p:pic>
      <p:pic>
        <p:nvPicPr>
          <p:cNvPr id="3" name="Picture 2">
            <a:extLst>
              <a:ext uri="{FF2B5EF4-FFF2-40B4-BE49-F238E27FC236}">
                <a16:creationId xmlns:a16="http://schemas.microsoft.com/office/drawing/2014/main" id="{53555AAC-CEB3-45D6-A4DD-D0CEC0AA68E9}"/>
              </a:ext>
            </a:extLst>
          </p:cNvPr>
          <p:cNvPicPr>
            <a:picLocks noChangeAspect="1"/>
          </p:cNvPicPr>
          <p:nvPr/>
        </p:nvPicPr>
        <p:blipFill>
          <a:blip r:embed="rId5"/>
          <a:stretch>
            <a:fillRect/>
          </a:stretch>
        </p:blipFill>
        <p:spPr>
          <a:xfrm>
            <a:off x="4043083" y="257456"/>
            <a:ext cx="4105838" cy="4774717"/>
          </a:xfrm>
          <a:prstGeom prst="rect">
            <a:avLst/>
          </a:prstGeom>
        </p:spPr>
      </p:pic>
      <p:sp>
        <p:nvSpPr>
          <p:cNvPr id="4" name="Callout: Line 3">
            <a:extLst>
              <a:ext uri="{FF2B5EF4-FFF2-40B4-BE49-F238E27FC236}">
                <a16:creationId xmlns:a16="http://schemas.microsoft.com/office/drawing/2014/main" id="{888322AA-069D-4BC2-9DA5-693A4718675A}"/>
              </a:ext>
            </a:extLst>
          </p:cNvPr>
          <p:cNvSpPr/>
          <p:nvPr/>
        </p:nvSpPr>
        <p:spPr>
          <a:xfrm>
            <a:off x="5727949" y="404949"/>
            <a:ext cx="368051" cy="222068"/>
          </a:xfrm>
          <a:prstGeom prst="borderCallout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10000"/>
                  </a:schemeClr>
                </a:solidFill>
                <a:latin typeface="Arial" panose="020B0604020202020204" pitchFamily="34" charset="0"/>
                <a:cs typeface="Arial" panose="020B0604020202020204" pitchFamily="34" charset="0"/>
              </a:rPr>
              <a:t>1</a:t>
            </a:r>
          </a:p>
        </p:txBody>
      </p:sp>
      <p:sp>
        <p:nvSpPr>
          <p:cNvPr id="19" name="Callout: Line 18">
            <a:extLst>
              <a:ext uri="{FF2B5EF4-FFF2-40B4-BE49-F238E27FC236}">
                <a16:creationId xmlns:a16="http://schemas.microsoft.com/office/drawing/2014/main" id="{F348083F-244B-492D-A9A5-7C544D74D9E9}"/>
              </a:ext>
            </a:extLst>
          </p:cNvPr>
          <p:cNvSpPr/>
          <p:nvPr/>
        </p:nvSpPr>
        <p:spPr>
          <a:xfrm>
            <a:off x="10126394" y="627017"/>
            <a:ext cx="368051" cy="222068"/>
          </a:xfrm>
          <a:prstGeom prst="borderCallout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10000"/>
                  </a:schemeClr>
                </a:solidFill>
                <a:latin typeface="Arial" panose="020B0604020202020204" pitchFamily="34" charset="0"/>
                <a:cs typeface="Arial" panose="020B0604020202020204" pitchFamily="34" charset="0"/>
              </a:rPr>
              <a:t>1</a:t>
            </a:r>
          </a:p>
        </p:txBody>
      </p:sp>
      <p:sp>
        <p:nvSpPr>
          <p:cNvPr id="20" name="Callout: Line 19">
            <a:extLst>
              <a:ext uri="{FF2B5EF4-FFF2-40B4-BE49-F238E27FC236}">
                <a16:creationId xmlns:a16="http://schemas.microsoft.com/office/drawing/2014/main" id="{28F1E739-9335-4209-AC65-CD0CE3EB7231}"/>
              </a:ext>
            </a:extLst>
          </p:cNvPr>
          <p:cNvSpPr/>
          <p:nvPr/>
        </p:nvSpPr>
        <p:spPr>
          <a:xfrm>
            <a:off x="7873740" y="293915"/>
            <a:ext cx="368051" cy="222068"/>
          </a:xfrm>
          <a:prstGeom prst="borderCallout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10000"/>
                  </a:schemeClr>
                </a:solidFill>
                <a:latin typeface="Arial" panose="020B0604020202020204" pitchFamily="34" charset="0"/>
                <a:cs typeface="Arial" panose="020B0604020202020204" pitchFamily="34" charset="0"/>
              </a:rPr>
              <a:t>2</a:t>
            </a:r>
          </a:p>
        </p:txBody>
      </p:sp>
      <p:sp>
        <p:nvSpPr>
          <p:cNvPr id="21" name="Callout: Line 20">
            <a:extLst>
              <a:ext uri="{FF2B5EF4-FFF2-40B4-BE49-F238E27FC236}">
                <a16:creationId xmlns:a16="http://schemas.microsoft.com/office/drawing/2014/main" id="{C59354B5-B19B-4D2D-B9E9-1926C87ADF7E}"/>
              </a:ext>
            </a:extLst>
          </p:cNvPr>
          <p:cNvSpPr/>
          <p:nvPr/>
        </p:nvSpPr>
        <p:spPr>
          <a:xfrm>
            <a:off x="9721281" y="1772194"/>
            <a:ext cx="368051" cy="222068"/>
          </a:xfrm>
          <a:prstGeom prst="borderCallout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10000"/>
                  </a:schemeClr>
                </a:solidFill>
                <a:latin typeface="Arial" panose="020B0604020202020204" pitchFamily="34" charset="0"/>
                <a:cs typeface="Arial" panose="020B0604020202020204" pitchFamily="34" charset="0"/>
              </a:rPr>
              <a:t>2</a:t>
            </a:r>
          </a:p>
        </p:txBody>
      </p:sp>
      <p:sp>
        <p:nvSpPr>
          <p:cNvPr id="22" name="Callout: Line 21">
            <a:extLst>
              <a:ext uri="{FF2B5EF4-FFF2-40B4-BE49-F238E27FC236}">
                <a16:creationId xmlns:a16="http://schemas.microsoft.com/office/drawing/2014/main" id="{78CAD935-0B49-424A-BC80-2F2BFE49E073}"/>
              </a:ext>
            </a:extLst>
          </p:cNvPr>
          <p:cNvSpPr/>
          <p:nvPr/>
        </p:nvSpPr>
        <p:spPr>
          <a:xfrm>
            <a:off x="10234722" y="4602479"/>
            <a:ext cx="368051" cy="222068"/>
          </a:xfrm>
          <a:prstGeom prst="borderCallout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10000"/>
                  </a:schemeClr>
                </a:solidFill>
                <a:latin typeface="Arial" panose="020B0604020202020204" pitchFamily="34" charset="0"/>
                <a:cs typeface="Arial" panose="020B0604020202020204" pitchFamily="34" charset="0"/>
              </a:rPr>
              <a:t>3</a:t>
            </a:r>
          </a:p>
        </p:txBody>
      </p:sp>
      <p:sp>
        <p:nvSpPr>
          <p:cNvPr id="23" name="Callout: Line 22">
            <a:extLst>
              <a:ext uri="{FF2B5EF4-FFF2-40B4-BE49-F238E27FC236}">
                <a16:creationId xmlns:a16="http://schemas.microsoft.com/office/drawing/2014/main" id="{411F893C-085A-4AA4-9B2B-203FBD3BD0FC}"/>
              </a:ext>
            </a:extLst>
          </p:cNvPr>
          <p:cNvSpPr/>
          <p:nvPr/>
        </p:nvSpPr>
        <p:spPr>
          <a:xfrm>
            <a:off x="6357837" y="2644814"/>
            <a:ext cx="368051" cy="222068"/>
          </a:xfrm>
          <a:prstGeom prst="borderCallout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10000"/>
                  </a:schemeClr>
                </a:solidFill>
                <a:latin typeface="Arial" panose="020B0604020202020204" pitchFamily="34" charset="0"/>
                <a:cs typeface="Arial" panose="020B0604020202020204" pitchFamily="34" charset="0"/>
              </a:rPr>
              <a:t>3</a:t>
            </a:r>
          </a:p>
        </p:txBody>
      </p:sp>
      <p:sp>
        <p:nvSpPr>
          <p:cNvPr id="24" name="Callout: Line 23">
            <a:extLst>
              <a:ext uri="{FF2B5EF4-FFF2-40B4-BE49-F238E27FC236}">
                <a16:creationId xmlns:a16="http://schemas.microsoft.com/office/drawing/2014/main" id="{8667264E-196B-4E2B-A3FF-5AE14D5A2DC8}"/>
              </a:ext>
            </a:extLst>
          </p:cNvPr>
          <p:cNvSpPr/>
          <p:nvPr/>
        </p:nvSpPr>
        <p:spPr>
          <a:xfrm>
            <a:off x="7424371" y="4260253"/>
            <a:ext cx="368051" cy="222068"/>
          </a:xfrm>
          <a:prstGeom prst="borderCallout1">
            <a:avLst>
              <a:gd name="adj1" fmla="val 18750"/>
              <a:gd name="adj2" fmla="val -8333"/>
              <a:gd name="adj3" fmla="val 106619"/>
              <a:gd name="adj4" fmla="val -144809"/>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10000"/>
                  </a:schemeClr>
                </a:solidFill>
                <a:latin typeface="Arial" panose="020B0604020202020204" pitchFamily="34" charset="0"/>
                <a:cs typeface="Arial" panose="020B0604020202020204" pitchFamily="34" charset="0"/>
              </a:rPr>
              <a:t>4</a:t>
            </a:r>
          </a:p>
        </p:txBody>
      </p:sp>
      <p:sp>
        <p:nvSpPr>
          <p:cNvPr id="25" name="Callout: Line 24">
            <a:extLst>
              <a:ext uri="{FF2B5EF4-FFF2-40B4-BE49-F238E27FC236}">
                <a16:creationId xmlns:a16="http://schemas.microsoft.com/office/drawing/2014/main" id="{967939FC-7FFA-47F7-91A5-325FB68F6361}"/>
              </a:ext>
            </a:extLst>
          </p:cNvPr>
          <p:cNvSpPr/>
          <p:nvPr/>
        </p:nvSpPr>
        <p:spPr>
          <a:xfrm>
            <a:off x="10310419" y="3426047"/>
            <a:ext cx="368051" cy="222068"/>
          </a:xfrm>
          <a:prstGeom prst="borderCallout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10000"/>
                  </a:schemeClr>
                </a:solidFill>
                <a:latin typeface="Arial" panose="020B0604020202020204" pitchFamily="34" charset="0"/>
                <a:cs typeface="Arial" panose="020B0604020202020204" pitchFamily="34" charset="0"/>
              </a:rPr>
              <a:t>4</a:t>
            </a:r>
          </a:p>
        </p:txBody>
      </p:sp>
      <p:sp>
        <p:nvSpPr>
          <p:cNvPr id="26" name="Callout: Line 25">
            <a:extLst>
              <a:ext uri="{FF2B5EF4-FFF2-40B4-BE49-F238E27FC236}">
                <a16:creationId xmlns:a16="http://schemas.microsoft.com/office/drawing/2014/main" id="{F64F6439-7AAD-4B73-9325-58AAD1AFEB99}"/>
              </a:ext>
            </a:extLst>
          </p:cNvPr>
          <p:cNvSpPr/>
          <p:nvPr/>
        </p:nvSpPr>
        <p:spPr>
          <a:xfrm>
            <a:off x="6984869" y="3537081"/>
            <a:ext cx="368051" cy="222068"/>
          </a:xfrm>
          <a:prstGeom prst="borderCallout1">
            <a:avLst>
              <a:gd name="adj1" fmla="val 18750"/>
              <a:gd name="adj2" fmla="val -8333"/>
              <a:gd name="adj3" fmla="val 324266"/>
              <a:gd name="adj4" fmla="val -7382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10000"/>
                  </a:schemeClr>
                </a:solidFill>
                <a:latin typeface="Arial" panose="020B0604020202020204" pitchFamily="34" charset="0"/>
                <a:cs typeface="Arial" panose="020B0604020202020204" pitchFamily="34" charset="0"/>
              </a:rPr>
              <a:t>5</a:t>
            </a:r>
          </a:p>
        </p:txBody>
      </p:sp>
      <p:sp>
        <p:nvSpPr>
          <p:cNvPr id="27" name="Callout: Line 26">
            <a:extLst>
              <a:ext uri="{FF2B5EF4-FFF2-40B4-BE49-F238E27FC236}">
                <a16:creationId xmlns:a16="http://schemas.microsoft.com/office/drawing/2014/main" id="{42AF95B8-130C-45DA-9709-5CC4A2FBCC31}"/>
              </a:ext>
            </a:extLst>
          </p:cNvPr>
          <p:cNvSpPr/>
          <p:nvPr/>
        </p:nvSpPr>
        <p:spPr>
          <a:xfrm>
            <a:off x="10759788" y="3558397"/>
            <a:ext cx="368051" cy="222068"/>
          </a:xfrm>
          <a:prstGeom prst="borderCallout1">
            <a:avLst>
              <a:gd name="adj1" fmla="val 83456"/>
              <a:gd name="adj2" fmla="val -4784"/>
              <a:gd name="adj3" fmla="val 112501"/>
              <a:gd name="adj4" fmla="val -169653"/>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10000"/>
                  </a:schemeClr>
                </a:solidFill>
                <a:latin typeface="Arial" panose="020B0604020202020204" pitchFamily="34" charset="0"/>
                <a:cs typeface="Arial" panose="020B0604020202020204" pitchFamily="34" charset="0"/>
              </a:rPr>
              <a:t>5</a:t>
            </a:r>
          </a:p>
        </p:txBody>
      </p:sp>
      <p:sp>
        <p:nvSpPr>
          <p:cNvPr id="28" name="Callout: Line 27">
            <a:extLst>
              <a:ext uri="{FF2B5EF4-FFF2-40B4-BE49-F238E27FC236}">
                <a16:creationId xmlns:a16="http://schemas.microsoft.com/office/drawing/2014/main" id="{10C4CE44-FC08-4085-BE40-CE0711D6170D}"/>
              </a:ext>
            </a:extLst>
          </p:cNvPr>
          <p:cNvSpPr/>
          <p:nvPr/>
        </p:nvSpPr>
        <p:spPr>
          <a:xfrm>
            <a:off x="10940952" y="4130768"/>
            <a:ext cx="368051" cy="222068"/>
          </a:xfrm>
          <a:prstGeom prst="borderCallout1">
            <a:avLst>
              <a:gd name="adj1" fmla="val 83456"/>
              <a:gd name="adj2" fmla="val -4784"/>
              <a:gd name="adj3" fmla="val -22793"/>
              <a:gd name="adj4" fmla="val -215793"/>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10000"/>
                  </a:schemeClr>
                </a:solidFill>
                <a:latin typeface="Arial" panose="020B0604020202020204" pitchFamily="34" charset="0"/>
                <a:cs typeface="Arial" panose="020B0604020202020204" pitchFamily="34" charset="0"/>
              </a:rPr>
              <a:t>6</a:t>
            </a:r>
          </a:p>
        </p:txBody>
      </p:sp>
      <p:sp>
        <p:nvSpPr>
          <p:cNvPr id="29" name="Callout: Line 28">
            <a:extLst>
              <a:ext uri="{FF2B5EF4-FFF2-40B4-BE49-F238E27FC236}">
                <a16:creationId xmlns:a16="http://schemas.microsoft.com/office/drawing/2014/main" id="{6C465117-1970-470B-855D-C03E04E173EB}"/>
              </a:ext>
            </a:extLst>
          </p:cNvPr>
          <p:cNvSpPr/>
          <p:nvPr/>
        </p:nvSpPr>
        <p:spPr>
          <a:xfrm>
            <a:off x="7649055" y="4779434"/>
            <a:ext cx="368051" cy="222068"/>
          </a:xfrm>
          <a:prstGeom prst="borderCallout1">
            <a:avLst>
              <a:gd name="adj1" fmla="val 83456"/>
              <a:gd name="adj2" fmla="val -4784"/>
              <a:gd name="adj3" fmla="val -22793"/>
              <a:gd name="adj4" fmla="val -215793"/>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10000"/>
                  </a:schemeClr>
                </a:solidFill>
                <a:latin typeface="Arial" panose="020B0604020202020204" pitchFamily="34" charset="0"/>
                <a:cs typeface="Arial" panose="020B0604020202020204" pitchFamily="34" charset="0"/>
              </a:rPr>
              <a:t>6</a:t>
            </a:r>
          </a:p>
        </p:txBody>
      </p:sp>
      <p:sp>
        <p:nvSpPr>
          <p:cNvPr id="31" name="Callout: Line 30">
            <a:extLst>
              <a:ext uri="{FF2B5EF4-FFF2-40B4-BE49-F238E27FC236}">
                <a16:creationId xmlns:a16="http://schemas.microsoft.com/office/drawing/2014/main" id="{7DC5F93B-5F80-4525-BB1B-D853546224D4}"/>
              </a:ext>
            </a:extLst>
          </p:cNvPr>
          <p:cNvSpPr/>
          <p:nvPr/>
        </p:nvSpPr>
        <p:spPr>
          <a:xfrm>
            <a:off x="6637241" y="1883228"/>
            <a:ext cx="368051" cy="222068"/>
          </a:xfrm>
          <a:prstGeom prst="borderCallout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10000"/>
                  </a:schemeClr>
                </a:solidFill>
                <a:latin typeface="Arial" panose="020B0604020202020204" pitchFamily="34" charset="0"/>
                <a:cs typeface="Arial" panose="020B0604020202020204" pitchFamily="34" charset="0"/>
              </a:rPr>
              <a:t>7</a:t>
            </a:r>
          </a:p>
        </p:txBody>
      </p:sp>
      <p:sp>
        <p:nvSpPr>
          <p:cNvPr id="32" name="Callout: Line 31">
            <a:extLst>
              <a:ext uri="{FF2B5EF4-FFF2-40B4-BE49-F238E27FC236}">
                <a16:creationId xmlns:a16="http://schemas.microsoft.com/office/drawing/2014/main" id="{2741609D-4C5E-4086-AC66-F9E01B7F255D}"/>
              </a:ext>
            </a:extLst>
          </p:cNvPr>
          <p:cNvSpPr/>
          <p:nvPr/>
        </p:nvSpPr>
        <p:spPr>
          <a:xfrm>
            <a:off x="10782154" y="2731753"/>
            <a:ext cx="368051" cy="222068"/>
          </a:xfrm>
          <a:prstGeom prst="borderCallout1">
            <a:avLst>
              <a:gd name="adj1" fmla="val 18750"/>
              <a:gd name="adj2" fmla="val -8333"/>
              <a:gd name="adj3" fmla="val 324266"/>
              <a:gd name="adj4" fmla="val -276129"/>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10000"/>
                  </a:schemeClr>
                </a:solidFill>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4054022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8B1F0-7E81-4290-84C2-E204EEA6D657}"/>
              </a:ext>
            </a:extLst>
          </p:cNvPr>
          <p:cNvSpPr>
            <a:spLocks noGrp="1"/>
          </p:cNvSpPr>
          <p:nvPr>
            <p:ph type="ctrTitle"/>
          </p:nvPr>
        </p:nvSpPr>
        <p:spPr>
          <a:xfrm>
            <a:off x="4081346" y="2136704"/>
            <a:ext cx="8028878" cy="2387600"/>
          </a:xfrm>
        </p:spPr>
        <p:txBody>
          <a:bodyPr/>
          <a:lstStyle/>
          <a:p>
            <a:r>
              <a:rPr lang="en-US"/>
              <a:t>AASIS</a:t>
            </a:r>
            <a:endParaRPr lang="en-US" dirty="0"/>
          </a:p>
        </p:txBody>
      </p:sp>
      <p:pic>
        <p:nvPicPr>
          <p:cNvPr id="3" name="Content Placeholder 6"/>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58931" y="180284"/>
            <a:ext cx="4384363" cy="6497432"/>
          </a:xfrm>
          <a:prstGeom prst="rect">
            <a:avLst/>
          </a:prstGeom>
        </p:spPr>
      </p:pic>
      <p:sp>
        <p:nvSpPr>
          <p:cNvPr id="5" name="TextBox 4">
            <a:extLst>
              <a:ext uri="{FF2B5EF4-FFF2-40B4-BE49-F238E27FC236}">
                <a16:creationId xmlns:a16="http://schemas.microsoft.com/office/drawing/2014/main" id="{2CB7CBEA-6D25-4A6D-B65C-37AA10EA5C9F}"/>
              </a:ext>
            </a:extLst>
          </p:cNvPr>
          <p:cNvSpPr txBox="1"/>
          <p:nvPr/>
        </p:nvSpPr>
        <p:spPr>
          <a:xfrm>
            <a:off x="4814180" y="1345370"/>
            <a:ext cx="6097508" cy="1107996"/>
          </a:xfrm>
          <a:prstGeom prst="rect">
            <a:avLst/>
          </a:prstGeom>
          <a:noFill/>
        </p:spPr>
        <p:txBody>
          <a:bodyPr wrap="square">
            <a:spAutoFit/>
          </a:bodyPr>
          <a:lstStyle/>
          <a:p>
            <a:pPr algn="ctr"/>
            <a:r>
              <a:rPr lang="en-US" sz="6600" b="1" dirty="0"/>
              <a:t>AASIS</a:t>
            </a:r>
          </a:p>
        </p:txBody>
      </p:sp>
      <p:sp>
        <p:nvSpPr>
          <p:cNvPr id="6" name="TextBox 5">
            <a:extLst>
              <a:ext uri="{FF2B5EF4-FFF2-40B4-BE49-F238E27FC236}">
                <a16:creationId xmlns:a16="http://schemas.microsoft.com/office/drawing/2014/main" id="{738337C5-D548-42CB-B996-D1DFDEBA44D3}"/>
              </a:ext>
            </a:extLst>
          </p:cNvPr>
          <p:cNvSpPr txBox="1"/>
          <p:nvPr/>
        </p:nvSpPr>
        <p:spPr>
          <a:xfrm>
            <a:off x="5043294" y="3244698"/>
            <a:ext cx="6579268" cy="2677656"/>
          </a:xfrm>
          <a:prstGeom prst="rect">
            <a:avLst/>
          </a:prstGeom>
          <a:noFill/>
        </p:spPr>
        <p:txBody>
          <a:bodyPr wrap="square" rtlCol="0">
            <a:spAutoFit/>
          </a:bodyPr>
          <a:lstStyle/>
          <a:p>
            <a:pPr marL="0" indent="0" algn="ctr">
              <a:buNone/>
            </a:pPr>
            <a:r>
              <a:rPr lang="en-US" sz="2800" b="1" dirty="0">
                <a:solidFill>
                  <a:schemeClr val="bg1"/>
                </a:solidFill>
              </a:rPr>
              <a:t>Getting Started</a:t>
            </a:r>
            <a:br>
              <a:rPr lang="en-US" sz="2800" b="1" dirty="0">
                <a:solidFill>
                  <a:schemeClr val="bg1"/>
                </a:solidFill>
              </a:rPr>
            </a:br>
            <a:endParaRPr lang="en-US" sz="2800" b="1" dirty="0">
              <a:solidFill>
                <a:schemeClr val="bg1"/>
              </a:solidFill>
            </a:endParaRPr>
          </a:p>
          <a:p>
            <a:pPr marL="914400" lvl="1" indent="-457200">
              <a:buFont typeface="Arial" panose="020B0604020202020204" pitchFamily="34" charset="0"/>
              <a:buChar char="•"/>
            </a:pPr>
            <a:r>
              <a:rPr lang="en-US" sz="2800" b="1" dirty="0">
                <a:solidFill>
                  <a:schemeClr val="bg1"/>
                </a:solidFill>
              </a:rPr>
              <a:t>Creating the OA</a:t>
            </a:r>
          </a:p>
          <a:p>
            <a:pPr marL="914400" lvl="1" indent="-457200">
              <a:buFont typeface="Arial" panose="020B0604020202020204" pitchFamily="34" charset="0"/>
              <a:buChar char="•"/>
            </a:pPr>
            <a:r>
              <a:rPr lang="en-US" sz="2800" b="1" dirty="0">
                <a:solidFill>
                  <a:schemeClr val="bg1"/>
                </a:solidFill>
              </a:rPr>
              <a:t>Submission into AASIS</a:t>
            </a:r>
          </a:p>
          <a:p>
            <a:pPr marL="914400" lvl="1" indent="-457200">
              <a:buFont typeface="Arial" panose="020B0604020202020204" pitchFamily="34" charset="0"/>
              <a:buChar char="•"/>
            </a:pPr>
            <a:r>
              <a:rPr lang="en-US" sz="2800" b="1" dirty="0">
                <a:solidFill>
                  <a:schemeClr val="bg1"/>
                </a:solidFill>
              </a:rPr>
              <a:t>Reporting Categories</a:t>
            </a:r>
          </a:p>
          <a:p>
            <a:pPr marL="914400" lvl="1" indent="-457200">
              <a:buFont typeface="Arial" panose="020B0604020202020204" pitchFamily="34" charset="0"/>
              <a:buChar char="•"/>
            </a:pPr>
            <a:r>
              <a:rPr lang="en-US" sz="2800" b="1" dirty="0">
                <a:solidFill>
                  <a:schemeClr val="bg1"/>
                </a:solidFill>
              </a:rPr>
              <a:t>Release Codes</a:t>
            </a:r>
          </a:p>
        </p:txBody>
      </p:sp>
    </p:spTree>
    <p:extLst>
      <p:ext uri="{BB962C8B-B14F-4D97-AF65-F5344CB8AC3E}">
        <p14:creationId xmlns:p14="http://schemas.microsoft.com/office/powerpoint/2010/main" val="34744230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F4A3F5-EFFC-4657-A115-4DD2A26FC63C}"/>
              </a:ext>
            </a:extLst>
          </p:cNvPr>
          <p:cNvSpPr/>
          <p:nvPr/>
        </p:nvSpPr>
        <p:spPr>
          <a:xfrm>
            <a:off x="8753475" y="895014"/>
            <a:ext cx="3020604" cy="2862322"/>
          </a:xfrm>
          <a:prstGeom prst="rect">
            <a:avLst/>
          </a:prstGeom>
        </p:spPr>
        <p:txBody>
          <a:bodyPr wrap="square">
            <a:spAutoFit/>
          </a:bodyPr>
          <a:lstStyle/>
          <a:p>
            <a:r>
              <a:rPr lang="en-US" sz="2800" b="1" dirty="0"/>
              <a:t>AMENDMENT ALC CONTRACT  ENTRY FOR </a:t>
            </a:r>
          </a:p>
          <a:p>
            <a:r>
              <a:rPr lang="en-US" sz="2800" b="1" dirty="0"/>
              <a:t>AASIS USERS</a:t>
            </a:r>
          </a:p>
          <a:p>
            <a:endParaRPr lang="en-US" sz="4000" b="1" dirty="0"/>
          </a:p>
        </p:txBody>
      </p:sp>
      <p:sp>
        <p:nvSpPr>
          <p:cNvPr id="6" name="TextBox 5">
            <a:extLst>
              <a:ext uri="{FF2B5EF4-FFF2-40B4-BE49-F238E27FC236}">
                <a16:creationId xmlns:a16="http://schemas.microsoft.com/office/drawing/2014/main" id="{F2EE9ADB-55F2-4DD9-9DB7-B5919F9AADA4}"/>
              </a:ext>
            </a:extLst>
          </p:cNvPr>
          <p:cNvSpPr txBox="1"/>
          <p:nvPr/>
        </p:nvSpPr>
        <p:spPr>
          <a:xfrm>
            <a:off x="8862546" y="4386581"/>
            <a:ext cx="2402542" cy="646331"/>
          </a:xfrm>
          <a:prstGeom prst="rect">
            <a:avLst/>
          </a:prstGeom>
          <a:noFill/>
        </p:spPr>
        <p:txBody>
          <a:bodyPr wrap="square" rtlCol="0">
            <a:spAutoFit/>
          </a:bodyPr>
          <a:lstStyle/>
          <a:p>
            <a:r>
              <a:rPr lang="en-US" dirty="0"/>
              <a:t>Click on image and press          to play video</a:t>
            </a:r>
          </a:p>
        </p:txBody>
      </p:sp>
      <p:pic>
        <p:nvPicPr>
          <p:cNvPr id="7" name="Picture 6">
            <a:extLst>
              <a:ext uri="{FF2B5EF4-FFF2-40B4-BE49-F238E27FC236}">
                <a16:creationId xmlns:a16="http://schemas.microsoft.com/office/drawing/2014/main" id="{DB3C6D05-B374-43C2-8FF1-92F59D574D48}"/>
              </a:ext>
            </a:extLst>
          </p:cNvPr>
          <p:cNvPicPr>
            <a:picLocks noChangeAspect="1"/>
          </p:cNvPicPr>
          <p:nvPr/>
        </p:nvPicPr>
        <p:blipFill>
          <a:blip r:embed="rId5"/>
          <a:stretch>
            <a:fillRect/>
          </a:stretch>
        </p:blipFill>
        <p:spPr>
          <a:xfrm flipV="1">
            <a:off x="9569306" y="4709745"/>
            <a:ext cx="431944" cy="287315"/>
          </a:xfrm>
          <a:prstGeom prst="rect">
            <a:avLst/>
          </a:prstGeom>
        </p:spPr>
      </p:pic>
      <p:pic>
        <p:nvPicPr>
          <p:cNvPr id="3" name="AASIS Users Amendment (ALC)">
            <a:hlinkClick r:id="" action="ppaction://media"/>
            <a:extLst>
              <a:ext uri="{FF2B5EF4-FFF2-40B4-BE49-F238E27FC236}">
                <a16:creationId xmlns:a16="http://schemas.microsoft.com/office/drawing/2014/main" id="{0DCC8D92-0391-3AD3-D05C-BD4AC6184EE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0501" y="476251"/>
            <a:ext cx="8458200" cy="5943600"/>
          </a:xfrm>
          <a:prstGeom prst="rect">
            <a:avLst/>
          </a:prstGeom>
        </p:spPr>
      </p:pic>
    </p:spTree>
    <p:extLst>
      <p:ext uri="{BB962C8B-B14F-4D97-AF65-F5344CB8AC3E}">
        <p14:creationId xmlns:p14="http://schemas.microsoft.com/office/powerpoint/2010/main" val="201529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A01CA-0E48-47EE-A135-7C57093CAB83}"/>
              </a:ext>
            </a:extLst>
          </p:cNvPr>
          <p:cNvSpPr>
            <a:spLocks noGrp="1"/>
          </p:cNvSpPr>
          <p:nvPr>
            <p:ph type="title"/>
          </p:nvPr>
        </p:nvSpPr>
        <p:spPr>
          <a:xfrm>
            <a:off x="581191" y="754103"/>
            <a:ext cx="11029616" cy="829600"/>
          </a:xfrm>
        </p:spPr>
        <p:txBody>
          <a:bodyPr>
            <a:normAutofit/>
          </a:bodyPr>
          <a:lstStyle/>
          <a:p>
            <a:pPr algn="ctr"/>
            <a:r>
              <a:rPr lang="en-US" sz="4000" b="1" dirty="0">
                <a:latin typeface="+mn-lt"/>
              </a:rPr>
              <a:t>Reviewing Status on submissions </a:t>
            </a:r>
          </a:p>
        </p:txBody>
      </p:sp>
      <p:sp>
        <p:nvSpPr>
          <p:cNvPr id="3" name="Content Placeholder 2">
            <a:extLst>
              <a:ext uri="{FF2B5EF4-FFF2-40B4-BE49-F238E27FC236}">
                <a16:creationId xmlns:a16="http://schemas.microsoft.com/office/drawing/2014/main" id="{11C9873C-8CAA-45F1-8DA6-6832B05F3314}"/>
              </a:ext>
            </a:extLst>
          </p:cNvPr>
          <p:cNvSpPr>
            <a:spLocks noGrp="1"/>
          </p:cNvSpPr>
          <p:nvPr>
            <p:ph idx="1"/>
          </p:nvPr>
        </p:nvSpPr>
        <p:spPr/>
        <p:txBody>
          <a:bodyPr anchor="t">
            <a:normAutofit/>
          </a:bodyPr>
          <a:lstStyle/>
          <a:p>
            <a:pPr marL="0" indent="0">
              <a:buNone/>
            </a:pPr>
            <a:r>
              <a:rPr lang="en-US" sz="2400" b="1" baseline="0" dirty="0"/>
              <a:t>To review a contract that has been submitted into the portal you can choose the Reporting link . The Reporting link is only for reviewing information submitted into the portal you </a:t>
            </a:r>
            <a:r>
              <a:rPr lang="en-US" sz="2400" b="1" i="1" u="sng" baseline="0" dirty="0"/>
              <a:t>cannot</a:t>
            </a:r>
            <a:r>
              <a:rPr lang="en-US" sz="2400" b="1" baseline="0" dirty="0"/>
              <a:t> create a submission through this link. </a:t>
            </a:r>
          </a:p>
          <a:p>
            <a:pPr marL="0" indent="0">
              <a:buNone/>
            </a:pPr>
            <a:endParaRPr lang="en-US" sz="2400" b="1" dirty="0"/>
          </a:p>
          <a:p>
            <a:pPr marL="0" indent="0">
              <a:buNone/>
            </a:pPr>
            <a:r>
              <a:rPr lang="en-US" sz="2400" b="1" dirty="0"/>
              <a:t>Contracts that are reported will be released in the Portal once all information is verified as correct. Contracts that must be reviewed will be verified as correct, then placed in Pending ALC review status until review then released. </a:t>
            </a:r>
          </a:p>
        </p:txBody>
      </p:sp>
    </p:spTree>
    <p:extLst>
      <p:ext uri="{BB962C8B-B14F-4D97-AF65-F5344CB8AC3E}">
        <p14:creationId xmlns:p14="http://schemas.microsoft.com/office/powerpoint/2010/main" val="36030347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77A47D1C-6ACB-42A2-B3F4-AEA3102B71FC}"/>
              </a:ext>
            </a:extLst>
          </p:cNvPr>
          <p:cNvCxnSpPr>
            <a:cxnSpLocks/>
          </p:cNvCxnSpPr>
          <p:nvPr/>
        </p:nvCxnSpPr>
        <p:spPr>
          <a:xfrm flipH="1">
            <a:off x="1884078" y="5261045"/>
            <a:ext cx="143916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76348E3-0938-477C-925A-6AAC0A3579C9}"/>
              </a:ext>
            </a:extLst>
          </p:cNvPr>
          <p:cNvPicPr>
            <a:picLocks noChangeAspect="1"/>
          </p:cNvPicPr>
          <p:nvPr/>
        </p:nvPicPr>
        <p:blipFill>
          <a:blip r:embed="rId3"/>
          <a:stretch>
            <a:fillRect/>
          </a:stretch>
        </p:blipFill>
        <p:spPr>
          <a:xfrm>
            <a:off x="461913" y="2187018"/>
            <a:ext cx="11227324" cy="4185502"/>
          </a:xfrm>
          <a:prstGeom prst="rect">
            <a:avLst/>
          </a:prstGeom>
        </p:spPr>
      </p:pic>
      <p:sp>
        <p:nvSpPr>
          <p:cNvPr id="10" name="TextBox 9">
            <a:extLst>
              <a:ext uri="{FF2B5EF4-FFF2-40B4-BE49-F238E27FC236}">
                <a16:creationId xmlns:a16="http://schemas.microsoft.com/office/drawing/2014/main" id="{43EBD9E5-1508-4B3E-8A08-773D38D37A66}"/>
              </a:ext>
            </a:extLst>
          </p:cNvPr>
          <p:cNvSpPr txBox="1"/>
          <p:nvPr/>
        </p:nvSpPr>
        <p:spPr>
          <a:xfrm>
            <a:off x="3522291" y="5743615"/>
            <a:ext cx="3623227" cy="369332"/>
          </a:xfrm>
          <a:prstGeom prst="rect">
            <a:avLst/>
          </a:prstGeom>
          <a:noFill/>
        </p:spPr>
        <p:txBody>
          <a:bodyPr wrap="square">
            <a:spAutoFit/>
          </a:bodyPr>
          <a:lstStyle/>
          <a:p>
            <a:r>
              <a:rPr lang="en-US" b="1" dirty="0"/>
              <a:t>Report for displaying contracts</a:t>
            </a:r>
          </a:p>
        </p:txBody>
      </p:sp>
      <p:cxnSp>
        <p:nvCxnSpPr>
          <p:cNvPr id="12" name="Straight Arrow Connector 11">
            <a:extLst>
              <a:ext uri="{FF2B5EF4-FFF2-40B4-BE49-F238E27FC236}">
                <a16:creationId xmlns:a16="http://schemas.microsoft.com/office/drawing/2014/main" id="{4FE9B9F6-AD51-4EB0-A660-1A03B1748A2E}"/>
              </a:ext>
            </a:extLst>
          </p:cNvPr>
          <p:cNvCxnSpPr>
            <a:cxnSpLocks/>
          </p:cNvCxnSpPr>
          <p:nvPr/>
        </p:nvCxnSpPr>
        <p:spPr>
          <a:xfrm flipH="1">
            <a:off x="2083125" y="5984842"/>
            <a:ext cx="143916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F4BFE0F4-9874-44E5-B030-AFE27754CF2A}"/>
              </a:ext>
            </a:extLst>
          </p:cNvPr>
          <p:cNvSpPr>
            <a:spLocks noGrp="1"/>
          </p:cNvSpPr>
          <p:nvPr>
            <p:ph type="title"/>
          </p:nvPr>
        </p:nvSpPr>
        <p:spPr>
          <a:xfrm>
            <a:off x="461913" y="763907"/>
            <a:ext cx="11227324" cy="763235"/>
          </a:xfrm>
        </p:spPr>
        <p:txBody>
          <a:bodyPr>
            <a:noAutofit/>
          </a:bodyPr>
          <a:lstStyle/>
          <a:p>
            <a:pPr algn="ctr"/>
            <a:r>
              <a:rPr lang="en-US" sz="3600" b="1" dirty="0">
                <a:latin typeface="+mn-lt"/>
              </a:rPr>
              <a:t>Report on Portal submissions status</a:t>
            </a:r>
          </a:p>
        </p:txBody>
      </p:sp>
    </p:spTree>
    <p:extLst>
      <p:ext uri="{BB962C8B-B14F-4D97-AF65-F5344CB8AC3E}">
        <p14:creationId xmlns:p14="http://schemas.microsoft.com/office/powerpoint/2010/main" val="36018753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F4A3F5-EFFC-4657-A115-4DD2A26FC63C}"/>
              </a:ext>
            </a:extLst>
          </p:cNvPr>
          <p:cNvSpPr/>
          <p:nvPr/>
        </p:nvSpPr>
        <p:spPr>
          <a:xfrm>
            <a:off x="8964891" y="895014"/>
            <a:ext cx="2809188" cy="1938992"/>
          </a:xfrm>
          <a:prstGeom prst="rect">
            <a:avLst/>
          </a:prstGeom>
        </p:spPr>
        <p:txBody>
          <a:bodyPr wrap="square">
            <a:spAutoFit/>
          </a:bodyPr>
          <a:lstStyle/>
          <a:p>
            <a:r>
              <a:rPr lang="en-US" sz="4000" b="1" dirty="0"/>
              <a:t>PCS/TGS Report</a:t>
            </a:r>
          </a:p>
          <a:p>
            <a:endParaRPr lang="en-US" sz="4000" b="1" dirty="0"/>
          </a:p>
        </p:txBody>
      </p:sp>
      <p:pic>
        <p:nvPicPr>
          <p:cNvPr id="5" name="PCSTGS Report by agency">
            <a:hlinkClick r:id="" action="ppaction://media"/>
            <a:extLst>
              <a:ext uri="{FF2B5EF4-FFF2-40B4-BE49-F238E27FC236}">
                <a16:creationId xmlns:a16="http://schemas.microsoft.com/office/drawing/2014/main" id="{F35AE71E-5129-4012-9DBA-A3C08EF40B8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423" y="650427"/>
            <a:ext cx="8706211" cy="5013491"/>
          </a:xfrm>
          <a:prstGeom prst="rect">
            <a:avLst/>
          </a:prstGeom>
        </p:spPr>
      </p:pic>
      <p:sp>
        <p:nvSpPr>
          <p:cNvPr id="6" name="TextBox 5">
            <a:extLst>
              <a:ext uri="{FF2B5EF4-FFF2-40B4-BE49-F238E27FC236}">
                <a16:creationId xmlns:a16="http://schemas.microsoft.com/office/drawing/2014/main" id="{F2EE9ADB-55F2-4DD9-9DB7-B5919F9AADA4}"/>
              </a:ext>
            </a:extLst>
          </p:cNvPr>
          <p:cNvSpPr txBox="1"/>
          <p:nvPr/>
        </p:nvSpPr>
        <p:spPr>
          <a:xfrm>
            <a:off x="8881596" y="2834006"/>
            <a:ext cx="2402542" cy="646331"/>
          </a:xfrm>
          <a:prstGeom prst="rect">
            <a:avLst/>
          </a:prstGeom>
          <a:noFill/>
        </p:spPr>
        <p:txBody>
          <a:bodyPr wrap="square" rtlCol="0">
            <a:spAutoFit/>
          </a:bodyPr>
          <a:lstStyle/>
          <a:p>
            <a:r>
              <a:rPr lang="en-US" dirty="0"/>
              <a:t>Click on image and press          to play video</a:t>
            </a:r>
          </a:p>
        </p:txBody>
      </p:sp>
      <p:pic>
        <p:nvPicPr>
          <p:cNvPr id="7" name="Picture 6">
            <a:extLst>
              <a:ext uri="{FF2B5EF4-FFF2-40B4-BE49-F238E27FC236}">
                <a16:creationId xmlns:a16="http://schemas.microsoft.com/office/drawing/2014/main" id="{DB3C6D05-B374-43C2-8FF1-92F59D574D48}"/>
              </a:ext>
            </a:extLst>
          </p:cNvPr>
          <p:cNvPicPr>
            <a:picLocks noChangeAspect="1"/>
          </p:cNvPicPr>
          <p:nvPr/>
        </p:nvPicPr>
        <p:blipFill>
          <a:blip r:embed="rId6"/>
          <a:stretch>
            <a:fillRect/>
          </a:stretch>
        </p:blipFill>
        <p:spPr>
          <a:xfrm>
            <a:off x="9559781" y="3220050"/>
            <a:ext cx="400050" cy="333375"/>
          </a:xfrm>
          <a:prstGeom prst="rect">
            <a:avLst/>
          </a:prstGeom>
        </p:spPr>
      </p:pic>
    </p:spTree>
    <p:extLst>
      <p:ext uri="{BB962C8B-B14F-4D97-AF65-F5344CB8AC3E}">
        <p14:creationId xmlns:p14="http://schemas.microsoft.com/office/powerpoint/2010/main" val="106518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9D7DC-3734-4092-96A1-7A3B3F3A7271}"/>
              </a:ext>
            </a:extLst>
          </p:cNvPr>
          <p:cNvSpPr>
            <a:spLocks noGrp="1"/>
          </p:cNvSpPr>
          <p:nvPr>
            <p:ph type="ctrTitle"/>
          </p:nvPr>
        </p:nvSpPr>
        <p:spPr>
          <a:xfrm>
            <a:off x="581191" y="1020432"/>
            <a:ext cx="10993549" cy="893210"/>
          </a:xfrm>
        </p:spPr>
        <p:txBody>
          <a:bodyPr>
            <a:normAutofit/>
          </a:bodyPr>
          <a:lstStyle/>
          <a:p>
            <a:pPr algn="ctr"/>
            <a:r>
              <a:rPr lang="en-US" sz="4400" b="1" dirty="0"/>
              <a:t>OFFICE OF STATE PROCUREMENT</a:t>
            </a:r>
          </a:p>
        </p:txBody>
      </p:sp>
      <p:sp>
        <p:nvSpPr>
          <p:cNvPr id="3" name="Subtitle 2">
            <a:extLst>
              <a:ext uri="{FF2B5EF4-FFF2-40B4-BE49-F238E27FC236}">
                <a16:creationId xmlns:a16="http://schemas.microsoft.com/office/drawing/2014/main" id="{6E196055-0EDF-4158-83B9-7585B0561653}"/>
              </a:ext>
            </a:extLst>
          </p:cNvPr>
          <p:cNvSpPr>
            <a:spLocks noGrp="1"/>
          </p:cNvSpPr>
          <p:nvPr>
            <p:ph type="subTitle" idx="1"/>
          </p:nvPr>
        </p:nvSpPr>
        <p:spPr>
          <a:xfrm>
            <a:off x="599227" y="2036191"/>
            <a:ext cx="10993546" cy="597090"/>
          </a:xfrm>
        </p:spPr>
        <p:txBody>
          <a:bodyPr>
            <a:normAutofit/>
          </a:bodyPr>
          <a:lstStyle/>
          <a:p>
            <a:pPr algn="ctr"/>
            <a:r>
              <a:rPr lang="en-US" sz="2800" b="1" dirty="0"/>
              <a:t>PCS and TGS CONTRACTS</a:t>
            </a:r>
          </a:p>
        </p:txBody>
      </p:sp>
      <p:sp>
        <p:nvSpPr>
          <p:cNvPr id="4" name="TextBox 3">
            <a:extLst>
              <a:ext uri="{FF2B5EF4-FFF2-40B4-BE49-F238E27FC236}">
                <a16:creationId xmlns:a16="http://schemas.microsoft.com/office/drawing/2014/main" id="{9E14BCB2-9522-4954-9CFD-B381C1EA57C5}"/>
              </a:ext>
            </a:extLst>
          </p:cNvPr>
          <p:cNvSpPr txBox="1"/>
          <p:nvPr/>
        </p:nvSpPr>
        <p:spPr>
          <a:xfrm>
            <a:off x="844729" y="3161334"/>
            <a:ext cx="10206447" cy="2427909"/>
          </a:xfrm>
          <a:prstGeom prst="rect">
            <a:avLst/>
          </a:prstGeom>
          <a:noFill/>
        </p:spPr>
        <p:txBody>
          <a:bodyPr wrap="square" rtlCol="0">
            <a:spAutoFit/>
          </a:bodyPr>
          <a:lstStyle/>
          <a:p>
            <a:pPr>
              <a:lnSpc>
                <a:spcPct val="150000"/>
              </a:lnSpc>
            </a:pPr>
            <a:r>
              <a:rPr lang="en-US" sz="3200" b="1" u="sng" dirty="0">
                <a:solidFill>
                  <a:schemeClr val="bg1"/>
                </a:solidFill>
              </a:rPr>
              <a:t>Our Team</a:t>
            </a:r>
            <a:br>
              <a:rPr lang="en-US" sz="3200" b="1" dirty="0">
                <a:solidFill>
                  <a:schemeClr val="bg1"/>
                </a:solidFill>
              </a:rPr>
            </a:br>
            <a:r>
              <a:rPr lang="en-US" sz="2400" b="1" dirty="0">
                <a:solidFill>
                  <a:schemeClr val="bg1"/>
                </a:solidFill>
              </a:rPr>
              <a:t>Denise Harris – 501-682-0247 - Denise.Harris@arkansas.gov</a:t>
            </a:r>
          </a:p>
          <a:p>
            <a:pPr>
              <a:lnSpc>
                <a:spcPct val="150000"/>
              </a:lnSpc>
            </a:pPr>
            <a:r>
              <a:rPr lang="en-US" sz="2400" b="1" dirty="0">
                <a:solidFill>
                  <a:schemeClr val="bg1"/>
                </a:solidFill>
              </a:rPr>
              <a:t>KiMontie Taller – 501-371-6066 - Kimontie.Taller@arkansas.gov</a:t>
            </a:r>
          </a:p>
          <a:p>
            <a:pPr>
              <a:lnSpc>
                <a:spcPct val="150000"/>
              </a:lnSpc>
            </a:pPr>
            <a:r>
              <a:rPr lang="en-US" sz="2400" b="1" dirty="0">
                <a:solidFill>
                  <a:schemeClr val="bg1"/>
                </a:solidFill>
              </a:rPr>
              <a:t>Melissa Greene – 501-683-0084 - Melissa.Greene@arkansas.gov</a:t>
            </a:r>
          </a:p>
        </p:txBody>
      </p:sp>
    </p:spTree>
    <p:extLst>
      <p:ext uri="{BB962C8B-B14F-4D97-AF65-F5344CB8AC3E}">
        <p14:creationId xmlns:p14="http://schemas.microsoft.com/office/powerpoint/2010/main" val="2491451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551" y="852755"/>
            <a:ext cx="11190085" cy="535375"/>
          </a:xfrm>
        </p:spPr>
        <p:txBody>
          <a:bodyPr>
            <a:normAutofit/>
          </a:bodyPr>
          <a:lstStyle/>
          <a:p>
            <a:pPr algn="ctr"/>
            <a:r>
              <a:rPr lang="en-US" b="1" dirty="0">
                <a:latin typeface="+mn-lt"/>
              </a:rPr>
              <a:t>Getting Started – Creating the Outline Agreement </a:t>
            </a:r>
          </a:p>
        </p:txBody>
      </p:sp>
      <p:sp>
        <p:nvSpPr>
          <p:cNvPr id="3" name="Content Placeholder 2"/>
          <p:cNvSpPr>
            <a:spLocks noGrp="1"/>
          </p:cNvSpPr>
          <p:nvPr>
            <p:ph idx="1"/>
          </p:nvPr>
        </p:nvSpPr>
        <p:spPr>
          <a:xfrm>
            <a:off x="488885" y="1945648"/>
            <a:ext cx="5359022" cy="4707802"/>
          </a:xfrm>
        </p:spPr>
        <p:txBody>
          <a:bodyPr>
            <a:normAutofit/>
          </a:bodyPr>
          <a:lstStyle/>
          <a:p>
            <a:r>
              <a:rPr lang="en-US" sz="2200" b="1" dirty="0"/>
              <a:t>AASIS Transaction ME31K – Create Contract </a:t>
            </a:r>
          </a:p>
          <a:p>
            <a:r>
              <a:rPr lang="en-US" sz="2200" b="1" dirty="0"/>
              <a:t>When creating an Outline Agreement, you should reference </a:t>
            </a:r>
            <a:r>
              <a:rPr lang="en-US" sz="2200" b="1" baseline="0" dirty="0"/>
              <a:t>your approved PR. </a:t>
            </a:r>
          </a:p>
          <a:p>
            <a:r>
              <a:rPr lang="en-US" sz="2200" b="1" dirty="0"/>
              <a:t>Outline Agreement should reference agreement type</a:t>
            </a:r>
          </a:p>
          <a:p>
            <a:pPr lvl="1"/>
            <a:r>
              <a:rPr lang="en-US" sz="2200" b="1" dirty="0"/>
              <a:t>NV – TGS / PV – PCS </a:t>
            </a:r>
          </a:p>
          <a:p>
            <a:pPr lvl="1"/>
            <a:r>
              <a:rPr lang="en-US" sz="2200" b="1" dirty="0"/>
              <a:t>NB – PO / PB – Prof. PO</a:t>
            </a:r>
          </a:p>
          <a:p>
            <a:r>
              <a:rPr lang="en-US" sz="2200" b="1" dirty="0"/>
              <a:t>AASIS does not apply to Colleges &amp; Universities</a:t>
            </a:r>
            <a:r>
              <a:rPr lang="en-US" sz="2400" b="1" dirty="0"/>
              <a:t>.</a:t>
            </a:r>
          </a:p>
          <a:p>
            <a:pPr marL="324000" lvl="1" indent="0">
              <a:buNone/>
            </a:pPr>
            <a:endParaRPr lang="en-US" dirty="0"/>
          </a:p>
        </p:txBody>
      </p:sp>
      <p:sp>
        <p:nvSpPr>
          <p:cNvPr id="6" name="TextBox 5">
            <a:extLst>
              <a:ext uri="{FF2B5EF4-FFF2-40B4-BE49-F238E27FC236}">
                <a16:creationId xmlns:a16="http://schemas.microsoft.com/office/drawing/2014/main" id="{8634146D-3171-4038-8A71-F2B50702A857}"/>
              </a:ext>
            </a:extLst>
          </p:cNvPr>
          <p:cNvSpPr txBox="1"/>
          <p:nvPr/>
        </p:nvSpPr>
        <p:spPr>
          <a:xfrm>
            <a:off x="986828" y="3429000"/>
            <a:ext cx="2915216" cy="369332"/>
          </a:xfrm>
          <a:prstGeom prst="rect">
            <a:avLst/>
          </a:prstGeom>
          <a:noFill/>
        </p:spPr>
        <p:txBody>
          <a:bodyPr wrap="square" rtlCol="0">
            <a:spAutoFit/>
          </a:bodyPr>
          <a:lstStyle/>
          <a:p>
            <a:endParaRPr lang="en-US" dirty="0"/>
          </a:p>
        </p:txBody>
      </p:sp>
      <p:pic>
        <p:nvPicPr>
          <p:cNvPr id="11" name="Picture 10">
            <a:extLst>
              <a:ext uri="{FF2B5EF4-FFF2-40B4-BE49-F238E27FC236}">
                <a16:creationId xmlns:a16="http://schemas.microsoft.com/office/drawing/2014/main" id="{265A01CE-1242-4FA2-90A9-ACDD57D1E105}"/>
              </a:ext>
            </a:extLst>
          </p:cNvPr>
          <p:cNvPicPr>
            <a:picLocks noChangeAspect="1"/>
          </p:cNvPicPr>
          <p:nvPr/>
        </p:nvPicPr>
        <p:blipFill>
          <a:blip r:embed="rId3"/>
          <a:stretch>
            <a:fillRect/>
          </a:stretch>
        </p:blipFill>
        <p:spPr>
          <a:xfrm>
            <a:off x="6096000" y="1908588"/>
            <a:ext cx="5539709" cy="4781923"/>
          </a:xfrm>
          <a:prstGeom prst="rect">
            <a:avLst/>
          </a:prstGeom>
        </p:spPr>
      </p:pic>
    </p:spTree>
    <p:extLst>
      <p:ext uri="{BB962C8B-B14F-4D97-AF65-F5344CB8AC3E}">
        <p14:creationId xmlns:p14="http://schemas.microsoft.com/office/powerpoint/2010/main" val="3731548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957" y="832207"/>
            <a:ext cx="11190085" cy="648391"/>
          </a:xfrm>
        </p:spPr>
        <p:txBody>
          <a:bodyPr>
            <a:normAutofit/>
          </a:bodyPr>
          <a:lstStyle/>
          <a:p>
            <a:pPr algn="ctr"/>
            <a:r>
              <a:rPr lang="en-US" b="1" dirty="0">
                <a:latin typeface="+mn-lt"/>
              </a:rPr>
              <a:t>Getting Started – Creating the Outline Agreement </a:t>
            </a:r>
          </a:p>
        </p:txBody>
      </p:sp>
      <p:sp>
        <p:nvSpPr>
          <p:cNvPr id="6" name="TextBox 5">
            <a:extLst>
              <a:ext uri="{FF2B5EF4-FFF2-40B4-BE49-F238E27FC236}">
                <a16:creationId xmlns:a16="http://schemas.microsoft.com/office/drawing/2014/main" id="{8634146D-3171-4038-8A71-F2B50702A857}"/>
              </a:ext>
            </a:extLst>
          </p:cNvPr>
          <p:cNvSpPr txBox="1"/>
          <p:nvPr/>
        </p:nvSpPr>
        <p:spPr>
          <a:xfrm>
            <a:off x="986828" y="3429000"/>
            <a:ext cx="2915216" cy="369332"/>
          </a:xfrm>
          <a:prstGeom prst="rect">
            <a:avLst/>
          </a:prstGeom>
          <a:no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279EE7EB-484C-4930-8617-B6AE87526445}"/>
              </a:ext>
            </a:extLst>
          </p:cNvPr>
          <p:cNvSpPr>
            <a:spLocks noGrp="1"/>
          </p:cNvSpPr>
          <p:nvPr>
            <p:ph idx="1"/>
          </p:nvPr>
        </p:nvSpPr>
        <p:spPr>
          <a:xfrm>
            <a:off x="500957" y="2839452"/>
            <a:ext cx="11029615" cy="3046771"/>
          </a:xfrm>
        </p:spPr>
        <p:txBody>
          <a:bodyPr>
            <a:normAutofit fontScale="92500" lnSpcReduction="20000"/>
          </a:bodyPr>
          <a:lstStyle/>
          <a:p>
            <a:pPr defTabSz="923018">
              <a:defRPr/>
            </a:pPr>
            <a:r>
              <a:rPr lang="en-US" sz="2400" b="1" dirty="0"/>
              <a:t>When creating an Outline Agreements (OA) , you should reference </a:t>
            </a:r>
            <a:r>
              <a:rPr lang="en-US" sz="2400" b="1" baseline="0" dirty="0"/>
              <a:t>your approved purchase requisition (PR).  </a:t>
            </a:r>
            <a:r>
              <a:rPr lang="en-US" sz="2400" b="1" dirty="0"/>
              <a:t>T</a:t>
            </a:r>
            <a:r>
              <a:rPr lang="en-US" sz="2400" b="1" baseline="0" dirty="0"/>
              <a:t>his will allow the information on the PR to transfer over to the OA. </a:t>
            </a:r>
          </a:p>
          <a:p>
            <a:pPr marL="0" indent="0" defTabSz="923018">
              <a:buNone/>
              <a:defRPr/>
            </a:pPr>
            <a:endParaRPr lang="en-US" sz="2400" b="1" baseline="0" dirty="0"/>
          </a:p>
          <a:p>
            <a:pPr defTabSz="923018">
              <a:defRPr/>
            </a:pPr>
            <a:r>
              <a:rPr lang="en-US" sz="2400" b="1" baseline="0" dirty="0"/>
              <a:t>For TGS OA’s use the agreement type NV, and for Prof. Svc. OA, use the agreement type PV.</a:t>
            </a:r>
          </a:p>
          <a:p>
            <a:pPr defTabSz="923018">
              <a:defRPr/>
            </a:pPr>
            <a:endParaRPr lang="en-US" sz="2400" b="1" baseline="0" dirty="0"/>
          </a:p>
          <a:p>
            <a:pPr defTabSz="923018">
              <a:defRPr/>
            </a:pPr>
            <a:r>
              <a:rPr lang="en-US" sz="2400" b="1" baseline="0" dirty="0"/>
              <a:t>AASIS transactions do not apply to Colleges and Universities </a:t>
            </a:r>
          </a:p>
          <a:p>
            <a:pPr defTabSz="923018">
              <a:defRPr/>
            </a:pPr>
            <a:endParaRPr lang="en-US" sz="2000" baseline="0" dirty="0"/>
          </a:p>
          <a:p>
            <a:endParaRPr lang="en-US" dirty="0"/>
          </a:p>
        </p:txBody>
      </p:sp>
    </p:spTree>
    <p:extLst>
      <p:ext uri="{BB962C8B-B14F-4D97-AF65-F5344CB8AC3E}">
        <p14:creationId xmlns:p14="http://schemas.microsoft.com/office/powerpoint/2010/main" val="3137929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F6B19B5-51A7-4AB8-985C-90BDB663243A}"/>
              </a:ext>
            </a:extLst>
          </p:cNvPr>
          <p:cNvSpPr txBox="1"/>
          <p:nvPr/>
        </p:nvSpPr>
        <p:spPr>
          <a:xfrm>
            <a:off x="5130265" y="2126513"/>
            <a:ext cx="6554804" cy="4001095"/>
          </a:xfrm>
          <a:prstGeom prst="rect">
            <a:avLst/>
          </a:prstGeom>
          <a:noFill/>
        </p:spPr>
        <p:txBody>
          <a:bodyPr wrap="square" rtlCol="0">
            <a:spAutoFit/>
          </a:bodyPr>
          <a:lstStyle/>
          <a:p>
            <a:r>
              <a:rPr lang="en-US" sz="2000" b="1" u="sng" dirty="0"/>
              <a:t>Key fields are reviewed when portal administrators process contracts</a:t>
            </a:r>
            <a:r>
              <a:rPr lang="en-US" sz="2000" b="1" dirty="0"/>
              <a:t>:</a:t>
            </a:r>
          </a:p>
          <a:p>
            <a:endParaRPr lang="en-US" b="1" dirty="0"/>
          </a:p>
          <a:p>
            <a:pPr marL="285750" indent="-285750">
              <a:buFont typeface="Arial" panose="020B0604020202020204" pitchFamily="34" charset="0"/>
              <a:buChar char="•"/>
            </a:pPr>
            <a:r>
              <a:rPr lang="en-US" sz="1600" b="1" dirty="0"/>
              <a:t>Validity Start Date (Do NOT change)</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1600" b="1" dirty="0"/>
              <a:t>Validity End Date</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1600" b="1" dirty="0"/>
              <a:t>Target Value (This should equal the total line items)</a:t>
            </a:r>
          </a:p>
          <a:p>
            <a:endParaRPr lang="en-US" sz="1600" b="1" dirty="0"/>
          </a:p>
          <a:p>
            <a:pPr marL="285750" indent="-285750">
              <a:buFont typeface="Arial" panose="020B0604020202020204" pitchFamily="34" charset="0"/>
              <a:buChar char="•"/>
            </a:pPr>
            <a:r>
              <a:rPr lang="en-US" sz="1600" b="1" dirty="0"/>
              <a:t> Our Reference</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1600" b="1" dirty="0"/>
              <a:t>Total Projected Cost</a:t>
            </a:r>
          </a:p>
          <a:p>
            <a:r>
              <a:rPr lang="en-US" sz="1600" b="1" dirty="0"/>
              <a:t>      (TPC should include any amendments/extensions)</a:t>
            </a:r>
          </a:p>
          <a:p>
            <a:endParaRPr lang="en-US" sz="1600" b="1" dirty="0"/>
          </a:p>
          <a:p>
            <a:pPr marL="285750" indent="-285750">
              <a:buFont typeface="Arial" panose="020B0604020202020204" pitchFamily="34" charset="0"/>
              <a:buChar char="•"/>
            </a:pPr>
            <a:r>
              <a:rPr lang="en-US" sz="1600" b="1" dirty="0"/>
              <a:t>Report Category</a:t>
            </a:r>
          </a:p>
        </p:txBody>
      </p:sp>
      <p:sp>
        <p:nvSpPr>
          <p:cNvPr id="7" name="TextBox 6">
            <a:extLst>
              <a:ext uri="{FF2B5EF4-FFF2-40B4-BE49-F238E27FC236}">
                <a16:creationId xmlns:a16="http://schemas.microsoft.com/office/drawing/2014/main" id="{ED48CA0E-F083-44D4-B62C-962202FE55A0}"/>
              </a:ext>
            </a:extLst>
          </p:cNvPr>
          <p:cNvSpPr txBox="1"/>
          <p:nvPr/>
        </p:nvSpPr>
        <p:spPr>
          <a:xfrm>
            <a:off x="7220932" y="914401"/>
            <a:ext cx="3563332" cy="369332"/>
          </a:xfrm>
          <a:prstGeom prst="rect">
            <a:avLst/>
          </a:prstGeom>
          <a:noFill/>
        </p:spPr>
        <p:txBody>
          <a:bodyPr wrap="square" rtlCol="0">
            <a:spAutoFit/>
          </a:bodyPr>
          <a:lstStyle/>
          <a:p>
            <a:r>
              <a:rPr lang="en-US" dirty="0"/>
              <a:t>KEY FIELDS</a:t>
            </a:r>
          </a:p>
        </p:txBody>
      </p:sp>
      <p:pic>
        <p:nvPicPr>
          <p:cNvPr id="9" name="Picture 8">
            <a:extLst>
              <a:ext uri="{FF2B5EF4-FFF2-40B4-BE49-F238E27FC236}">
                <a16:creationId xmlns:a16="http://schemas.microsoft.com/office/drawing/2014/main" id="{D52C136A-C171-4D1C-8D09-53CF6C45F67F}"/>
              </a:ext>
            </a:extLst>
          </p:cNvPr>
          <p:cNvPicPr>
            <a:picLocks noChangeAspect="1"/>
          </p:cNvPicPr>
          <p:nvPr/>
        </p:nvPicPr>
        <p:blipFill>
          <a:blip r:embed="rId3"/>
          <a:stretch>
            <a:fillRect/>
          </a:stretch>
        </p:blipFill>
        <p:spPr>
          <a:xfrm>
            <a:off x="405807" y="1895420"/>
            <a:ext cx="4392209" cy="4463280"/>
          </a:xfrm>
          <a:prstGeom prst="rect">
            <a:avLst/>
          </a:prstGeom>
        </p:spPr>
      </p:pic>
      <p:sp>
        <p:nvSpPr>
          <p:cNvPr id="8" name="TextBox 7">
            <a:extLst>
              <a:ext uri="{FF2B5EF4-FFF2-40B4-BE49-F238E27FC236}">
                <a16:creationId xmlns:a16="http://schemas.microsoft.com/office/drawing/2014/main" id="{2130A454-63EE-4F37-9AED-DBD2AC9443D8}"/>
              </a:ext>
            </a:extLst>
          </p:cNvPr>
          <p:cNvSpPr txBox="1"/>
          <p:nvPr/>
        </p:nvSpPr>
        <p:spPr>
          <a:xfrm>
            <a:off x="593564" y="806501"/>
            <a:ext cx="11004872" cy="707886"/>
          </a:xfrm>
          <a:prstGeom prst="rect">
            <a:avLst/>
          </a:prstGeom>
          <a:noFill/>
        </p:spPr>
        <p:txBody>
          <a:bodyPr wrap="square">
            <a:spAutoFit/>
          </a:bodyPr>
          <a:lstStyle/>
          <a:p>
            <a:pPr algn="ctr"/>
            <a:r>
              <a:rPr lang="en-US" sz="4000" b="1" dirty="0">
                <a:solidFill>
                  <a:schemeClr val="bg1"/>
                </a:solidFill>
              </a:rPr>
              <a:t>SUBMISSION INTO AASIS</a:t>
            </a:r>
          </a:p>
        </p:txBody>
      </p:sp>
    </p:spTree>
    <p:extLst>
      <p:ext uri="{BB962C8B-B14F-4D97-AF65-F5344CB8AC3E}">
        <p14:creationId xmlns:p14="http://schemas.microsoft.com/office/powerpoint/2010/main" val="387772425"/>
      </p:ext>
    </p:extLst>
  </p:cSld>
  <p:clrMapOvr>
    <a:masterClrMapping/>
  </p:clrMapOvr>
</p:sld>
</file>

<file path=ppt/theme/theme1.xml><?xml version="1.0" encoding="utf-8"?>
<a:theme xmlns:a="http://schemas.openxmlformats.org/drawingml/2006/main" name="Dividend">
  <a:themeElements>
    <a:clrScheme name="Custom 1">
      <a:dk1>
        <a:srgbClr val="2171B6"/>
      </a:dk1>
      <a:lt1>
        <a:sysClr val="window" lastClr="FFFFFF"/>
      </a:lt1>
      <a:dk2>
        <a:srgbClr val="338CDA"/>
      </a:dk2>
      <a:lt2>
        <a:srgbClr val="EBEBEB"/>
      </a:lt2>
      <a:accent1>
        <a:srgbClr val="2171B6"/>
      </a:accent1>
      <a:accent2>
        <a:srgbClr val="6CACE4"/>
      </a:accent2>
      <a:accent3>
        <a:srgbClr val="A8A8A8"/>
      </a:accent3>
      <a:accent4>
        <a:srgbClr val="969FA7"/>
      </a:accent4>
      <a:accent5>
        <a:srgbClr val="338CDA"/>
      </a:accent5>
      <a:accent6>
        <a:srgbClr val="2171B6"/>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7859</TotalTime>
  <Words>4261</Words>
  <Application>Microsoft Office PowerPoint</Application>
  <PresentationFormat>Widescreen</PresentationFormat>
  <Paragraphs>507</Paragraphs>
  <Slides>64</Slides>
  <Notes>42</Notes>
  <HiddenSlides>1</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64</vt:i4>
      </vt:variant>
    </vt:vector>
  </HeadingPairs>
  <TitlesOfParts>
    <vt:vector size="71" baseType="lpstr">
      <vt:lpstr>Arial</vt:lpstr>
      <vt:lpstr>Calibri</vt:lpstr>
      <vt:lpstr>Calibri Light</vt:lpstr>
      <vt:lpstr>Gill Sans MT</vt:lpstr>
      <vt:lpstr>Wingdings</vt:lpstr>
      <vt:lpstr>Wingdings 2</vt:lpstr>
      <vt:lpstr>Dividend</vt:lpstr>
      <vt:lpstr>PCS &amp; TGS OVERVIEW</vt:lpstr>
      <vt:lpstr>PCS/TGS TRAINING COURSE CONTENT</vt:lpstr>
      <vt:lpstr>Introduction </vt:lpstr>
      <vt:lpstr>KNOWLEDGE Check </vt:lpstr>
      <vt:lpstr>KNOWLEDGE Check </vt:lpstr>
      <vt:lpstr>AASIS</vt:lpstr>
      <vt:lpstr>Getting Started – Creating the Outline Agreement </vt:lpstr>
      <vt:lpstr>Getting Started – Creating the Outline Agreement </vt:lpstr>
      <vt:lpstr>PowerPoint Presentation</vt:lpstr>
      <vt:lpstr>PowerPoint Presentation</vt:lpstr>
      <vt:lpstr>PowerPoint Presentation</vt:lpstr>
      <vt:lpstr>PowerPoint Presentation</vt:lpstr>
      <vt:lpstr>Reporting Categories</vt:lpstr>
      <vt:lpstr>Reporting Categories</vt:lpstr>
      <vt:lpstr>What resets the release codes?</vt:lpstr>
      <vt:lpstr>KNOWLEDGE Check </vt:lpstr>
      <vt:lpstr>KNOWLEDGE Check </vt:lpstr>
      <vt:lpstr>Release Codes</vt:lpstr>
      <vt:lpstr>PCS/TGS PAPERWORK</vt:lpstr>
      <vt:lpstr>Services contract (SRV) FORM</vt:lpstr>
      <vt:lpstr>SRV-1 AND SRV-1A</vt:lpstr>
      <vt:lpstr>KNOWLEDGE Check </vt:lpstr>
      <vt:lpstr>KNOWLEDGE Check </vt:lpstr>
      <vt:lpstr>SRV-1 form  Must be completed for original contracts submitted to the portal.                     Services-Contract-SRV-1-Instructi  vice </vt:lpstr>
      <vt:lpstr> </vt:lpstr>
      <vt:lpstr>PowerPoint Presentation</vt:lpstr>
      <vt:lpstr>PowerPoint Presentation</vt:lpstr>
      <vt:lpstr>PowerPoint Presentation</vt:lpstr>
      <vt:lpstr>PowerPoint Presentation</vt:lpstr>
      <vt:lpstr>PowerPoint Presentation</vt:lpstr>
      <vt:lpstr>Completing Amendment to Services Contract</vt:lpstr>
      <vt:lpstr>PowerPoint Presentation</vt:lpstr>
      <vt:lpstr>KNOWLEDGE Check </vt:lpstr>
      <vt:lpstr>KNOWLEDGE Check </vt:lpstr>
      <vt:lpstr>PowerPoint Presentation</vt:lpstr>
      <vt:lpstr>PowerPoint Presentation</vt:lpstr>
      <vt:lpstr>Contract Review Form </vt:lpstr>
      <vt:lpstr>Contract and grant disclosure form</vt:lpstr>
      <vt:lpstr>CONTRACT AND GRANT DISCLOSURE FORM - PAGE 2</vt:lpstr>
      <vt:lpstr>Illegal immigrant certification</vt:lpstr>
      <vt:lpstr>TOPICS</vt:lpstr>
      <vt:lpstr>Services Portal </vt:lpstr>
      <vt:lpstr>Contracts that must be entered into the Portal</vt:lpstr>
      <vt:lpstr>KNOWLEDGE Check </vt:lpstr>
      <vt:lpstr>KNOWLEDGE CHECK</vt:lpstr>
      <vt:lpstr>Before Portal Entry </vt:lpstr>
      <vt:lpstr>Before Portal Entry</vt:lpstr>
      <vt:lpstr>Creating Portal Entry</vt:lpstr>
      <vt:lpstr>Entry for AASIS Users</vt:lpstr>
      <vt:lpstr>Reason for Amendment </vt:lpstr>
      <vt:lpstr>Reason for Amendment (Cont’d)</vt:lpstr>
      <vt:lpstr>KNOWLEDGE Check </vt:lpstr>
      <vt:lpstr>KNOWLEDGE Check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Reviewing Status on submissions </vt:lpstr>
      <vt:lpstr>Report on Portal submissions status</vt:lpstr>
      <vt:lpstr>PowerPoint Presentation</vt:lpstr>
      <vt:lpstr>OFFICE OF STATE PROCUREMENT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Johnston</dc:creator>
  <cp:lastModifiedBy>Melissa Greene</cp:lastModifiedBy>
  <cp:revision>156</cp:revision>
  <cp:lastPrinted>2021-12-14T17:32:18Z</cp:lastPrinted>
  <dcterms:created xsi:type="dcterms:W3CDTF">2019-11-21T18:30:44Z</dcterms:created>
  <dcterms:modified xsi:type="dcterms:W3CDTF">2023-01-23T18:23:04Z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0610e7d-c579-4c6c-bcda-3d6fd21c1bb7_Enabled">
    <vt:lpwstr>True</vt:lpwstr>
  </property>
  <property fmtid="{D5CDD505-2E9C-101B-9397-08002B2CF9AE}" pid="3" name="MSIP_Label_30610e7d-c579-4c6c-bcda-3d6fd21c1bb7_SiteId">
    <vt:lpwstr>5ec1d8f0-cb62-4000-b327-8e63b0547048</vt:lpwstr>
  </property>
  <property fmtid="{D5CDD505-2E9C-101B-9397-08002B2CF9AE}" pid="4" name="MSIP_Label_30610e7d-c579-4c6c-bcda-3d6fd21c1bb7_Owner">
    <vt:lpwstr>alex.johnston@arkansas.gov</vt:lpwstr>
  </property>
  <property fmtid="{D5CDD505-2E9C-101B-9397-08002B2CF9AE}" pid="5" name="MSIP_Label_30610e7d-c579-4c6c-bcda-3d6fd21c1bb7_SetDate">
    <vt:lpwstr>2019-11-21T18:31:09.8952622Z</vt:lpwstr>
  </property>
  <property fmtid="{D5CDD505-2E9C-101B-9397-08002B2CF9AE}" pid="6" name="MSIP_Label_30610e7d-c579-4c6c-bcda-3d6fd21c1bb7_Name">
    <vt:lpwstr>Unprotected</vt:lpwstr>
  </property>
  <property fmtid="{D5CDD505-2E9C-101B-9397-08002B2CF9AE}" pid="7" name="MSIP_Label_30610e7d-c579-4c6c-bcda-3d6fd21c1bb7_Application">
    <vt:lpwstr>Microsoft Azure Information Protection</vt:lpwstr>
  </property>
  <property fmtid="{D5CDD505-2E9C-101B-9397-08002B2CF9AE}" pid="8" name="MSIP_Label_30610e7d-c579-4c6c-bcda-3d6fd21c1bb7_ActionId">
    <vt:lpwstr>71bb4177-5e35-439c-8826-458e92248ca9</vt:lpwstr>
  </property>
  <property fmtid="{D5CDD505-2E9C-101B-9397-08002B2CF9AE}" pid="9" name="MSIP_Label_30610e7d-c579-4c6c-bcda-3d6fd21c1bb7_Extended_MSFT_Method">
    <vt:lpwstr>Automatic</vt:lpwstr>
  </property>
  <property fmtid="{D5CDD505-2E9C-101B-9397-08002B2CF9AE}" pid="10" name="Sensitivity">
    <vt:lpwstr>Unprotected</vt:lpwstr>
  </property>
</Properties>
</file>